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  <p:sldMasterId id="2147483958" r:id="rId5"/>
  </p:sldMasterIdLst>
  <p:notesMasterIdLst>
    <p:notesMasterId r:id="rId16"/>
  </p:notesMasterIdLst>
  <p:sldIdLst>
    <p:sldId id="2146847093" r:id="rId6"/>
    <p:sldId id="2059" r:id="rId7"/>
    <p:sldId id="2147374570" r:id="rId8"/>
    <p:sldId id="2147374546" r:id="rId9"/>
    <p:sldId id="2147374573" r:id="rId10"/>
    <p:sldId id="2147374572" r:id="rId11"/>
    <p:sldId id="2146846771" r:id="rId12"/>
    <p:sldId id="2146846581" r:id="rId13"/>
    <p:sldId id="21473745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  <a:srgbClr val="EABBFF"/>
    <a:srgbClr val="9900FF"/>
    <a:srgbClr val="04F3FF"/>
    <a:srgbClr val="45B0E2"/>
    <a:srgbClr val="610099"/>
    <a:srgbClr val="7F00FF"/>
    <a:srgbClr val="A100FF"/>
    <a:srgbClr val="7F00CD"/>
    <a:srgbClr val="44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09" autoAdjust="0"/>
    <p:restoredTop sz="95118" autoAdjust="0"/>
  </p:normalViewPr>
  <p:slideViewPr>
    <p:cSldViewPr snapToGrid="0">
      <p:cViewPr varScale="1">
        <p:scale>
          <a:sx n="60" d="100"/>
          <a:sy n="60" d="100"/>
        </p:scale>
        <p:origin x="42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4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Spend</c:v>
                </c:pt>
              </c:strCache>
            </c:strRef>
          </c:tx>
          <c:spPr>
            <a:ln w="317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317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D-4757-B485-ED8C1A60AC97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D-4757-B485-ED8C1A60A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D-4757-B485-ED8C1A60A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D-4757-B485-ED8C1A60AC97}"/>
              </c:ext>
            </c:extLst>
          </c:dPt>
          <c:cat>
            <c:strRef>
              <c:f>Sheet1!$A$2:$A$5</c:f>
              <c:strCache>
                <c:ptCount val="2"/>
                <c:pt idx="0">
                  <c:v>Skilling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BD-4757-B485-ED8C1A60A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B569-48FB-4CBC-B0C8-801AE1F3E57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CBE0-09A1-4BE2-9ADA-F0E994A9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8C3E4-BB69-49BE-B539-35B3A4531F3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0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4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B62E4-2F12-46BB-8321-44FADC828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492DE-8D91-4779-A035-3E73EA34D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EF2F7A32-C1EA-4F7E-B0A2-7FCB5BFE90D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5178F-F6A1-4B0A-9AEC-5C5F2FD3F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Copyright © 2020 Accenture. All rights reserved.</a:t>
            </a:r>
            <a:endParaRPr lang="en-GB"/>
          </a:p>
        </p:txBody>
      </p:sp>
      <p:sp>
        <p:nvSpPr>
          <p:cNvPr id="7" name="Number 1">
            <a:extLst>
              <a:ext uri="{FF2B5EF4-FFF2-40B4-BE49-F238E27FC236}">
                <a16:creationId xmlns:a16="http://schemas.microsoft.com/office/drawing/2014/main" id="{FD86D9DA-5830-47EE-ACD8-460A538370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0927" y="1870004"/>
            <a:ext cx="815500" cy="609398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l">
              <a:defRPr sz="4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C242B72-0984-49B3-A4E7-9CAE5B8FD0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5365" y="1778703"/>
            <a:ext cx="4201948" cy="792000"/>
          </a:xfrm>
        </p:spPr>
        <p:txBody>
          <a:bodyPr lIns="28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text, minimum 18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3" name="Number 2">
            <a:extLst>
              <a:ext uri="{FF2B5EF4-FFF2-40B4-BE49-F238E27FC236}">
                <a16:creationId xmlns:a16="http://schemas.microsoft.com/office/drawing/2014/main" id="{7431B048-7F64-4D46-AB21-AF416805B8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50927" y="3031345"/>
            <a:ext cx="815501" cy="609398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l">
              <a:defRPr sz="4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F98F3D-06AC-4616-9A4D-9DE7906B27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5365" y="2940044"/>
            <a:ext cx="4201948" cy="792000"/>
          </a:xfrm>
        </p:spPr>
        <p:txBody>
          <a:bodyPr lIns="28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text, minimum 18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5" name="Number 3">
            <a:extLst>
              <a:ext uri="{FF2B5EF4-FFF2-40B4-BE49-F238E27FC236}">
                <a16:creationId xmlns:a16="http://schemas.microsoft.com/office/drawing/2014/main" id="{44560475-6058-4FED-BC48-0C8D669615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0927" y="4192686"/>
            <a:ext cx="832728" cy="609398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l">
              <a:defRPr sz="4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ED64541-92A0-4011-85C9-DE0F4F6133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15365" y="4101385"/>
            <a:ext cx="4201948" cy="792000"/>
          </a:xfrm>
        </p:spPr>
        <p:txBody>
          <a:bodyPr lIns="28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text, minimum 18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7" name="Number 4">
            <a:extLst>
              <a:ext uri="{FF2B5EF4-FFF2-40B4-BE49-F238E27FC236}">
                <a16:creationId xmlns:a16="http://schemas.microsoft.com/office/drawing/2014/main" id="{7E45F2FD-2BCB-4EB0-8B54-A65C3FAAE1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50927" y="5354026"/>
            <a:ext cx="846510" cy="609398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l">
              <a:defRPr sz="4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CD2E7676-B7FC-40D6-99BC-14F64F46BB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5365" y="5262725"/>
            <a:ext cx="4201948" cy="792000"/>
          </a:xfrm>
        </p:spPr>
        <p:txBody>
          <a:bodyPr lIns="28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text, minimum 18 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Positive)">
    <p:bg>
      <p:bgPr>
        <a:solidFill>
          <a:srgbClr val="E5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ond level">
            <a:extLst>
              <a:ext uri="{FF2B5EF4-FFF2-40B4-BE49-F238E27FC236}">
                <a16:creationId xmlns:a16="http://schemas.microsoft.com/office/drawing/2014/main" id="{EBFD4A71-EE3A-4F74-8CB5-7173F9BB3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7021" y="3113897"/>
            <a:ext cx="5489809" cy="6093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4400" b="0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81687" y="3846499"/>
            <a:ext cx="5545138" cy="1061708"/>
          </a:xfrm>
          <a:prstGeom prst="rect">
            <a:avLst/>
          </a:prstGeom>
        </p:spPr>
        <p:txBody>
          <a:bodyPr wrap="square" tIns="198000" rIns="0" anchor="t">
            <a:spAutoFit/>
          </a:bodyPr>
          <a:lstStyle>
            <a:lvl1pPr>
              <a:lnSpc>
                <a:spcPct val="70000"/>
              </a:lnSpc>
              <a:defRPr sz="8000"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81838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732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>
            <a:extLst>
              <a:ext uri="{FF2B5EF4-FFF2-40B4-BE49-F238E27FC236}">
                <a16:creationId xmlns:a16="http://schemas.microsoft.com/office/drawing/2014/main" id="{ADA27662-0458-48EE-BA0D-FDBA1DD392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059" y="1030425"/>
            <a:ext cx="10027707" cy="453183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="0" i="0">
                <a:solidFill>
                  <a:schemeClr val="accent1"/>
                </a:solidFill>
                <a:latin typeface="GT Sectra Fine Rg" pitchFamily="2" charset="77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20pt, align to the baseline of the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9E677-7C6B-462C-9193-311E902B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31125"/>
            <a:ext cx="11443461" cy="777600"/>
          </a:xfrm>
        </p:spPr>
        <p:txBody>
          <a:bodyPr/>
          <a:lstStyle>
            <a:lvl1pPr>
              <a:defRPr b="1" i="0">
                <a:latin typeface="Graphik" panose="020B0503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89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2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2pPr>
              <a:defRPr b="0" i="0"/>
            </a:lvl2pPr>
            <a:lvl3pPr marL="514338" indent="-230182">
              <a:buFont typeface="Graphik" panose="020B0503030202060203" pitchFamily="34" charset="0"/>
              <a:buChar char="–"/>
              <a:defRPr b="0" i="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0058400" cy="9906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Copyright 2019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/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B50B3-AA90-4D4B-B428-DD9E9B56005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7354-752E-428D-A91D-1E76D9D7CD3D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8" name="Second level headline">
            <a:extLst>
              <a:ext uri="{FF2B5EF4-FFF2-40B4-BE49-F238E27FC236}">
                <a16:creationId xmlns:a16="http://schemas.microsoft.com/office/drawing/2014/main" id="{AF0FDFCA-8C35-4BEB-8290-40897A6935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2560" y="343563"/>
            <a:ext cx="9961200" cy="34448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540C2-BE6F-43A7-AC94-C7ED493F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0" y="737501"/>
            <a:ext cx="99612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2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5E776-9329-4085-B006-A3C6EFE26B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5CAF4-96EF-4092-808D-0E2C7601A2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F93B3A-1669-41E7-9EBD-EB1A7B47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F415F-3689-45B9-9B4F-EC0507DDDA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413" y="1828801"/>
            <a:ext cx="9958387" cy="4227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31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2nd level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61FF-4471-4C0B-BC9D-94E559A1D68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3B48-A91D-4F8F-B8F2-F589D96CF99C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11" name="Second level headline">
            <a:extLst>
              <a:ext uri="{FF2B5EF4-FFF2-40B4-BE49-F238E27FC236}">
                <a16:creationId xmlns:a16="http://schemas.microsoft.com/office/drawing/2014/main" id="{D5CF75DE-1FDF-49B2-B4F0-B668E9A2A79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1600" y="343563"/>
            <a:ext cx="9961200" cy="34448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D89FB-F4F6-4A24-8C33-915F53CD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0" y="737501"/>
            <a:ext cx="9961200" cy="681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1136BB71-E8C4-49E6-972F-F414FB72168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8000" y="1111808"/>
            <a:ext cx="9961200" cy="453183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20 pt, align to the baseline of the title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BB8915F-6685-4542-ABAC-44809D9E7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000" y="2214562"/>
            <a:ext cx="3582000" cy="384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3FF9A3B-69C8-4942-984D-FF25194C96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2329" y="2214562"/>
            <a:ext cx="3582000" cy="384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8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C9B67-413D-40AE-B3CA-FA7098A3A9AB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C99B-2C8B-4F39-9370-9175D833B4CD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1FB091-0A9A-4850-9031-668F0F28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F578EB2-3F49-4E1A-A388-773E48ECC1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000" y="1234800"/>
            <a:ext cx="9961200" cy="453183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20 pt, align to the baseline of the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961336A-DB63-44D5-9F70-939E9EAA328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8000" y="2214562"/>
            <a:ext cx="3582000" cy="384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CA02F35-EE56-4849-A21F-FE8FB47E07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02706" y="2214562"/>
            <a:ext cx="3582000" cy="384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4A3A8E-78C1-429B-81CB-462EB30FE36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27413" y="2214562"/>
            <a:ext cx="3582000" cy="384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55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5E011-88EB-4D3D-A172-046822571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BF9F8A-8DCC-4BDD-BB2E-75AD4209E1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DB0E67-A0F8-4E12-9495-3388D2FE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8652B-367E-410E-98D7-1B6A72A3BFA9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B0BC3-A18C-40F2-B965-414D508DA82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6D71CE-7DF7-430D-9253-F9277421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E8107D5-9EFB-4F2D-95D3-4211E6E504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000" y="1234800"/>
            <a:ext cx="9961200" cy="453183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20 pt, align to the baseline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2749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B50B3-AA90-4D4B-B428-DD9E9B56005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7354-752E-428D-A91D-1E76D9D7CD3D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sp>
        <p:nvSpPr>
          <p:cNvPr id="8" name="Second level headline">
            <a:extLst>
              <a:ext uri="{FF2B5EF4-FFF2-40B4-BE49-F238E27FC236}">
                <a16:creationId xmlns:a16="http://schemas.microsoft.com/office/drawing/2014/main" id="{AF0FDFCA-8C35-4BEB-8290-40897A6935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2560" y="343563"/>
            <a:ext cx="9961200" cy="34448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540C2-BE6F-43A7-AC94-C7ED493F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0" y="737501"/>
            <a:ext cx="99612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8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 Points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2D83A48-D81B-45F1-BEE4-A6A09439B4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284685" cy="6874525"/>
          </a:xfrm>
          <a:custGeom>
            <a:avLst/>
            <a:gdLst>
              <a:gd name="connsiteX0" fmla="*/ 0 w 5284685"/>
              <a:gd name="connsiteY0" fmla="*/ 0 h 6874525"/>
              <a:gd name="connsiteX1" fmla="*/ 5284685 w 5284685"/>
              <a:gd name="connsiteY1" fmla="*/ 0 h 6874525"/>
              <a:gd name="connsiteX2" fmla="*/ 5284685 w 5284685"/>
              <a:gd name="connsiteY2" fmla="*/ 3526971 h 6874525"/>
              <a:gd name="connsiteX3" fmla="*/ 3614057 w 5284685"/>
              <a:gd name="connsiteY3" fmla="*/ 3526971 h 6874525"/>
              <a:gd name="connsiteX4" fmla="*/ 3614057 w 5284685"/>
              <a:gd name="connsiteY4" fmla="*/ 6054725 h 6874525"/>
              <a:gd name="connsiteX5" fmla="*/ 5284685 w 5284685"/>
              <a:gd name="connsiteY5" fmla="*/ 6054725 h 6874525"/>
              <a:gd name="connsiteX6" fmla="*/ 5284685 w 5284685"/>
              <a:gd name="connsiteY6" fmla="*/ 6874525 h 6874525"/>
              <a:gd name="connsiteX7" fmla="*/ 0 w 5284685"/>
              <a:gd name="connsiteY7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4685" h="6874525">
                <a:moveTo>
                  <a:pt x="0" y="0"/>
                </a:moveTo>
                <a:lnTo>
                  <a:pt x="5284685" y="0"/>
                </a:lnTo>
                <a:lnTo>
                  <a:pt x="5284685" y="3526971"/>
                </a:lnTo>
                <a:lnTo>
                  <a:pt x="3614057" y="3526971"/>
                </a:lnTo>
                <a:lnTo>
                  <a:pt x="3614057" y="6054725"/>
                </a:lnTo>
                <a:lnTo>
                  <a:pt x="5284685" y="6054725"/>
                </a:lnTo>
                <a:lnTo>
                  <a:pt x="528468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defRPr sz="1600" b="0" cap="none" baseline="0"/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D1CCD-9126-4B70-BE54-DAE7795CF661}"/>
              </a:ext>
            </a:extLst>
          </p:cNvPr>
          <p:cNvSpPr/>
          <p:nvPr userDrawn="1"/>
        </p:nvSpPr>
        <p:spPr>
          <a:xfrm>
            <a:off x="3587262" y="3526971"/>
            <a:ext cx="8614263" cy="252775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7FDE-9CD2-43F1-8832-9B3025300C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2F7A32-C1EA-4F7E-B0A2-7FCB5BFE90D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3DBD5-EE62-4630-9B7C-6E6D482545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  <a:endParaRPr lang="en-GB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DBB1C6A-3EEF-4346-B9A6-702EBBF4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273" y="630336"/>
            <a:ext cx="5162551" cy="1218795"/>
          </a:xfrm>
        </p:spPr>
        <p:txBody>
          <a:bodyPr anchor="b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56F7E2F6-D11D-40E2-9D76-AA56F366F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4274" y="1753372"/>
            <a:ext cx="5162549" cy="967921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200">
                <a:solidFill>
                  <a:schemeClr val="tx1"/>
                </a:solidFill>
                <a:latin typeface="Graphik Semibold" panose="020B0703030202060203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22 pt, align to the baseline of the title</a:t>
            </a: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1CC6DDB0-E138-42F8-BB4B-BA5928C4A9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5789" y="3890848"/>
            <a:ext cx="1907174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EAC69DF-C7CE-4F64-945D-03BA5D148D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274" y="3890848"/>
            <a:ext cx="2410275" cy="1800000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chemeClr val="bg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0644CA4-1921-4C6B-913F-E6115B9844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6550" y="3890848"/>
            <a:ext cx="2410275" cy="1800000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chemeClr val="bg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4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Positive)">
    <p:bg>
      <p:bgPr>
        <a:solidFill>
          <a:srgbClr val="E5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ond level">
            <a:extLst>
              <a:ext uri="{FF2B5EF4-FFF2-40B4-BE49-F238E27FC236}">
                <a16:creationId xmlns:a16="http://schemas.microsoft.com/office/drawing/2014/main" id="{EBFD4A71-EE3A-4F74-8CB5-7173F9BB3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300" y="3113897"/>
            <a:ext cx="8456276" cy="60939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4400" b="0" i="0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93966" y="3846499"/>
            <a:ext cx="8541502" cy="1061708"/>
          </a:xfrm>
          <a:prstGeom prst="rect">
            <a:avLst/>
          </a:prstGeom>
        </p:spPr>
        <p:txBody>
          <a:bodyPr tIns="198000" rIns="0" anchor="t">
            <a:spAutoFit/>
          </a:bodyPr>
          <a:lstStyle>
            <a:lvl1pPr>
              <a:lnSpc>
                <a:spcPct val="70000"/>
              </a:lnSpc>
              <a:defRPr sz="8000"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24505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655D4237-A081-4F4B-BD2C-FD71F14FF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3626" y="6374354"/>
            <a:ext cx="235945" cy="1635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C7366250-C716-4622-9FDF-F0CDABBF6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045" y="6374354"/>
            <a:ext cx="4114800" cy="1635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2020 Accenture. All rights reserved.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398B6-6443-4D67-A365-3AF9C47C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0" y="384069"/>
            <a:ext cx="99612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FFA29-D1E3-47B0-8A22-1D402B88F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4" y="1828800"/>
            <a:ext cx="9959886" cy="4227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D27EE99-6745-49D9-B161-2E7348220F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5" r:id="rId2"/>
    <p:sldLayoutId id="2147483849" r:id="rId3"/>
    <p:sldLayoutId id="2147483852" r:id="rId4"/>
    <p:sldLayoutId id="2147483858" r:id="rId5"/>
    <p:sldLayoutId id="2147483860" r:id="rId6"/>
    <p:sldLayoutId id="2147483862" r:id="rId7"/>
    <p:sldLayoutId id="2147483875" r:id="rId8"/>
    <p:sldLayoutId id="2147483931" r:id="rId9"/>
    <p:sldLayoutId id="2147483932" r:id="rId10"/>
    <p:sldLayoutId id="214748395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Graphik Semibold" panose="020B0703030202060203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3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95">
          <p15:clr>
            <a:srgbClr val="F26B43"/>
          </p15:clr>
        </p15:guide>
        <p15:guide id="2" pos="239">
          <p15:clr>
            <a:srgbClr val="F26B43"/>
          </p15:clr>
        </p15:guide>
        <p15:guide id="3" pos="950">
          <p15:clr>
            <a:srgbClr val="F26B43"/>
          </p15:clr>
        </p15:guide>
        <p15:guide id="4" pos="1165">
          <p15:clr>
            <a:srgbClr val="F26B43"/>
          </p15:clr>
        </p15:guide>
        <p15:guide id="5" pos="1877">
          <p15:clr>
            <a:srgbClr val="F26B43"/>
          </p15:clr>
        </p15:guide>
        <p15:guide id="6" pos="2093">
          <p15:clr>
            <a:srgbClr val="F26B43"/>
          </p15:clr>
        </p15:guide>
        <p15:guide id="7" pos="2805">
          <p15:clr>
            <a:srgbClr val="F26B43"/>
          </p15:clr>
        </p15:guide>
        <p15:guide id="8" pos="3020">
          <p15:clr>
            <a:srgbClr val="F26B43"/>
          </p15:clr>
        </p15:guide>
        <p15:guide id="9" pos="3731">
          <p15:clr>
            <a:srgbClr val="F26B43"/>
          </p15:clr>
        </p15:guide>
        <p15:guide id="10" pos="3946">
          <p15:clr>
            <a:srgbClr val="F26B43"/>
          </p15:clr>
        </p15:guide>
        <p15:guide id="11" pos="4659">
          <p15:clr>
            <a:srgbClr val="F26B43"/>
          </p15:clr>
        </p15:guide>
        <p15:guide id="12" pos="4873">
          <p15:clr>
            <a:srgbClr val="F26B43"/>
          </p15:clr>
        </p15:guide>
        <p15:guide id="13" pos="5585">
          <p15:clr>
            <a:srgbClr val="F26B43"/>
          </p15:clr>
        </p15:guide>
        <p15:guide id="14" pos="5800">
          <p15:clr>
            <a:srgbClr val="F26B43"/>
          </p15:clr>
        </p15:guide>
        <p15:guide id="15" pos="6512">
          <p15:clr>
            <a:srgbClr val="F26B43"/>
          </p15:clr>
        </p15:guide>
        <p15:guide id="16" pos="6727">
          <p15:clr>
            <a:srgbClr val="F26B43"/>
          </p15:clr>
        </p15:guide>
        <p15:guide id="17" pos="7439">
          <p15:clr>
            <a:srgbClr val="F26B43"/>
          </p15:clr>
        </p15:guide>
        <p15:guide id="18" orient="horz" pos="4103">
          <p15:clr>
            <a:srgbClr val="F26B43"/>
          </p15:clr>
        </p15:guide>
        <p15:guide id="19" orient="horz" pos="3815">
          <p15:clr>
            <a:srgbClr val="F26B43"/>
          </p15:clr>
        </p15:guide>
        <p15:guide id="20" orient="horz" pos="2614">
          <p15:clr>
            <a:srgbClr val="F26B43"/>
          </p15:clr>
        </p15:guide>
        <p15:guide id="21" orient="horz" pos="1152">
          <p15:clr>
            <a:srgbClr val="F26B43"/>
          </p15:clr>
        </p15:guide>
        <p15:guide id="22" orient="horz" pos="240">
          <p15:clr>
            <a:srgbClr val="F26B43"/>
          </p15:clr>
        </p15:guide>
        <p15:guide id="23" pos="480">
          <p15:clr>
            <a:srgbClr val="5ACBF0"/>
          </p15:clr>
        </p15:guide>
        <p15:guide id="24" orient="horz" pos="480">
          <p15:clr>
            <a:srgbClr val="5ACBF0"/>
          </p15:clr>
        </p15:guide>
        <p15:guide id="25" pos="7198">
          <p15:clr>
            <a:srgbClr val="5ACBF0"/>
          </p15:clr>
        </p15:guide>
        <p15:guide id="26" orient="horz" pos="421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398B6-6443-4D67-A365-3AF9C47C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37" y="331125"/>
            <a:ext cx="11443461" cy="77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FFA29-D1E3-47B0-8A22-1D402B88F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68475"/>
            <a:ext cx="11429999" cy="428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19425F3-AF4F-624F-B7E4-176D965EB1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2" r:id="rId3"/>
    <p:sldLayoutId id="2147483964" r:id="rId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Graphik" panose="020B0503030202060203" pitchFamily="34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Graphik" panose="020B0503030202060203" pitchFamily="34" charset="77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Graphik" panose="020B0503030202060203" pitchFamily="34" charset="77"/>
          <a:ea typeface="+mn-ea"/>
          <a:cs typeface="Arial" panose="020B0604020202020204" pitchFamily="34" charset="0"/>
        </a:defRPr>
      </a:lvl2pPr>
      <a:lvl3pPr marL="180000" indent="-180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" panose="020B0503030202060203" pitchFamily="34" charset="77"/>
          <a:ea typeface="+mn-ea"/>
          <a:cs typeface="Arial" panose="020B0604020202020204" pitchFamily="34" charset="0"/>
        </a:defRPr>
      </a:lvl3pPr>
      <a:lvl4pPr marL="360000" indent="-180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Graphik" panose="020B0503030202060203" pitchFamily="34" charset="77"/>
          <a:ea typeface="+mn-ea"/>
          <a:cs typeface="Arial" panose="020B0604020202020204" pitchFamily="34" charset="0"/>
        </a:defRPr>
      </a:lvl4pPr>
      <a:lvl5pPr marL="543600" indent="-180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raphik" panose="020B0503030202060203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">
          <p15:clr>
            <a:srgbClr val="F26B43"/>
          </p15:clr>
        </p15:guide>
        <p15:guide id="2" pos="214">
          <p15:clr>
            <a:srgbClr val="F26B43"/>
          </p15:clr>
        </p15:guide>
        <p15:guide id="3" pos="924">
          <p15:clr>
            <a:srgbClr val="F26B43"/>
          </p15:clr>
        </p15:guide>
        <p15:guide id="4" pos="1150">
          <p15:clr>
            <a:srgbClr val="F26B43"/>
          </p15:clr>
        </p15:guide>
        <p15:guide id="5" pos="1860">
          <p15:clr>
            <a:srgbClr val="F26B43"/>
          </p15:clr>
        </p15:guide>
        <p15:guide id="6" pos="2084">
          <p15:clr>
            <a:srgbClr val="F26B43"/>
          </p15:clr>
        </p15:guide>
        <p15:guide id="7" pos="2794">
          <p15:clr>
            <a:srgbClr val="F26B43"/>
          </p15:clr>
        </p15:guide>
        <p15:guide id="8" pos="3021">
          <p15:clr>
            <a:srgbClr val="F26B43"/>
          </p15:clr>
        </p15:guide>
        <p15:guide id="9" pos="3729">
          <p15:clr>
            <a:srgbClr val="F26B43"/>
          </p15:clr>
        </p15:guide>
        <p15:guide id="10" pos="3953">
          <p15:clr>
            <a:srgbClr val="F26B43"/>
          </p15:clr>
        </p15:guide>
        <p15:guide id="11" pos="4662">
          <p15:clr>
            <a:srgbClr val="F26B43"/>
          </p15:clr>
        </p15:guide>
        <p15:guide id="12" pos="4887">
          <p15:clr>
            <a:srgbClr val="F26B43"/>
          </p15:clr>
        </p15:guide>
        <p15:guide id="13" pos="5596">
          <p15:clr>
            <a:srgbClr val="F26B43"/>
          </p15:clr>
        </p15:guide>
        <p15:guide id="14" pos="5822">
          <p15:clr>
            <a:srgbClr val="F26B43"/>
          </p15:clr>
        </p15:guide>
        <p15:guide id="15" pos="6531">
          <p15:clr>
            <a:srgbClr val="F26B43"/>
          </p15:clr>
        </p15:guide>
        <p15:guide id="16" pos="6760">
          <p15:clr>
            <a:srgbClr val="F26B43"/>
          </p15:clr>
        </p15:guide>
        <p15:guide id="17" pos="7467">
          <p15:clr>
            <a:srgbClr val="F26B43"/>
          </p15:clr>
        </p15:guide>
        <p15:guide id="18" orient="horz" pos="4107">
          <p15:clr>
            <a:srgbClr val="F26B43"/>
          </p15:clr>
        </p15:guide>
        <p15:guide id="19" orient="horz" pos="3815">
          <p15:clr>
            <a:srgbClr val="F26B43"/>
          </p15:clr>
        </p15:guide>
        <p15:guide id="20" orient="horz" pos="2614">
          <p15:clr>
            <a:srgbClr val="F26B43"/>
          </p15:clr>
        </p15:guide>
        <p15:guide id="21" orient="horz" pos="1114">
          <p15:clr>
            <a:srgbClr val="F26B43"/>
          </p15:clr>
        </p15:guide>
        <p15:guide id="22" orient="horz" pos="210">
          <p15:clr>
            <a:srgbClr val="F26B43"/>
          </p15:clr>
        </p15:guide>
        <p15:guide id="23" pos="423">
          <p15:clr>
            <a:srgbClr val="F26B43"/>
          </p15:clr>
        </p15:guide>
        <p15:guide id="24" orient="horz" pos="454">
          <p15:clr>
            <a:srgbClr val="F26B43"/>
          </p15:clr>
        </p15:guide>
        <p15:guide id="25" pos="7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ference-board.org/topics/c-suite-challenge/c-suite-challenge-2021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tiff"/><Relationship Id="rId11" Type="http://schemas.openxmlformats.org/officeDocument/2006/relationships/chart" Target="../charts/chart1.xml"/><Relationship Id="rId5" Type="http://schemas.openxmlformats.org/officeDocument/2006/relationships/notesSlide" Target="../notesSlides/notesSlide1.xml"/><Relationship Id="rId10" Type="http://schemas.openxmlformats.org/officeDocument/2006/relationships/hyperlink" Target="https://teams.microsoft.com/l/file/2E962AE5-714A-4418-AF2A-B82B4CB8EF34?tenantId=e0793d39-0939-496d-b129-198edd916feb&amp;fileType=pdf&amp;objectUrl=https%253A%252F%252Fts.accenture.com%252Fsites%252FCTLTO%252FShared%2520Documents%252FGeneral%252F2020%2520State_of_Cloud_Learning_Report_A_Cloud_Guru.pdf&amp;baseUrl=https%253A%252F%252Fts.accenture.com%252Fsites%252FCTLTO&amp;serviceName=teams&amp;threadId=19:77cc086e4f2a48a1854ea29c2dc43238@thread.tacv2&amp;groupId=8af3731c-ba24-4b08-8cdf-59a6a73cd156" TargetMode="External"/><Relationship Id="rId4" Type="http://schemas.openxmlformats.org/officeDocument/2006/relationships/slideLayout" Target="../slideLayouts/slideLayout12.xml"/><Relationship Id="rId9" Type="http://schemas.openxmlformats.org/officeDocument/2006/relationships/hyperlink" Target="https://www.globalknowledge.com/us-en/content/salary-report/it-skills-and-salary-repor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6E34B-07B7-43A9-B5D7-F421619CA38A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2BE3C-EA8E-44C2-A2AA-08B86D722BEF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AU"/>
              <a:t>Copyright © 2020 Accenture.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82A73-55F7-4F5E-93BD-5DDE3A27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761628-87AC-4B15-8946-52A134BD6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073" y="602726"/>
            <a:ext cx="1398712" cy="369418"/>
          </a:xfrm>
          <a:prstGeom prst="rect">
            <a:avLst/>
          </a:prstGeom>
        </p:spPr>
      </p:pic>
      <p:sp>
        <p:nvSpPr>
          <p:cNvPr id="11" name="Subtitle (3rd Level)">
            <a:extLst>
              <a:ext uri="{FF2B5EF4-FFF2-40B4-BE49-F238E27FC236}">
                <a16:creationId xmlns:a16="http://schemas.microsoft.com/office/drawing/2014/main" id="{97A28765-B06E-40AE-BDD3-3A23E28D659F}"/>
              </a:ext>
            </a:extLst>
          </p:cNvPr>
          <p:cNvSpPr txBox="1">
            <a:spLocks/>
          </p:cNvSpPr>
          <p:nvPr/>
        </p:nvSpPr>
        <p:spPr>
          <a:xfrm>
            <a:off x="502216" y="5409884"/>
            <a:ext cx="6007182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bg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3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April 2021</a:t>
            </a:r>
          </a:p>
        </p:txBody>
      </p:sp>
      <p:sp>
        <p:nvSpPr>
          <p:cNvPr id="12" name="Long Subline">
            <a:extLst>
              <a:ext uri="{FF2B5EF4-FFF2-40B4-BE49-F238E27FC236}">
                <a16:creationId xmlns:a16="http://schemas.microsoft.com/office/drawing/2014/main" id="{8091FC11-837E-4314-A1EA-3549E0ECA0CE}"/>
              </a:ext>
            </a:extLst>
          </p:cNvPr>
          <p:cNvSpPr txBox="1">
            <a:spLocks/>
          </p:cNvSpPr>
          <p:nvPr/>
        </p:nvSpPr>
        <p:spPr>
          <a:xfrm>
            <a:off x="502216" y="5046962"/>
            <a:ext cx="4536128" cy="4247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 kern="1200" cap="none" baseline="0">
                <a:solidFill>
                  <a:schemeClr val="bg1"/>
                </a:solidFill>
                <a:latin typeface="GT Sectra Fine Rg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3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 Transformation</a:t>
            </a:r>
          </a:p>
        </p:txBody>
      </p:sp>
      <p:sp>
        <p:nvSpPr>
          <p:cNvPr id="13" name="MasterTitle">
            <a:extLst>
              <a:ext uri="{FF2B5EF4-FFF2-40B4-BE49-F238E27FC236}">
                <a16:creationId xmlns:a16="http://schemas.microsoft.com/office/drawing/2014/main" id="{B85417D8-9D52-49AB-9326-9DE233C87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216" y="1944290"/>
            <a:ext cx="6007183" cy="2969420"/>
          </a:xfrm>
        </p:spPr>
        <p:txBody>
          <a:bodyPr tIns="252000" anchor="ctr"/>
          <a:lstStyle>
            <a:lvl1pPr>
              <a:lnSpc>
                <a:spcPct val="70000"/>
              </a:lnSpc>
              <a:defRPr sz="8100" b="1" i="0" cap="none" spc="-150" baseline="0">
                <a:solidFill>
                  <a:schemeClr val="bg1"/>
                </a:solidFill>
                <a:latin typeface="Graphik" panose="020B0503030202060203" pitchFamily="34" charset="77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corazón</a:t>
            </a:r>
            <a:r>
              <a:rPr lang="en-US" dirty="0"/>
              <a:t> del </a:t>
            </a:r>
            <a:r>
              <a:rPr lang="en-US" dirty="0" err="1"/>
              <a:t>cambio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89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6DCA-E252-45B6-8790-F0CA74EA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524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computer&#10;&#10;Description automatically generated">
            <a:extLst>
              <a:ext uri="{FF2B5EF4-FFF2-40B4-BE49-F238E27FC236}">
                <a16:creationId xmlns:a16="http://schemas.microsoft.com/office/drawing/2014/main" id="{DE999BDD-47B2-43FA-8EEE-38A4562C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8C06A7-7391-49BC-A89A-ECCC56D23E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3FE1ED-6D66-410A-93C8-4E582504F9A0}"/>
              </a:ext>
            </a:extLst>
          </p:cNvPr>
          <p:cNvCxnSpPr>
            <a:cxnSpLocks/>
          </p:cNvCxnSpPr>
          <p:nvPr/>
        </p:nvCxnSpPr>
        <p:spPr>
          <a:xfrm>
            <a:off x="4971011" y="3778135"/>
            <a:ext cx="72209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C964D-A669-47CA-B6F1-B6E396F7A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687" y="3113897"/>
            <a:ext cx="5489809" cy="609398"/>
          </a:xfrm>
        </p:spPr>
        <p:txBody>
          <a:bodyPr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Women in tech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E50F-9F4F-45EB-9DC4-547F1408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15" y="3846499"/>
            <a:ext cx="6623581" cy="1363329"/>
          </a:xfrm>
        </p:spPr>
        <p:txBody>
          <a:bodyPr/>
          <a:lstStyle/>
          <a:p>
            <a:pPr algn="r"/>
            <a:r>
              <a:rPr lang="en-US" sz="5400">
                <a:solidFill>
                  <a:schemeClr val="bg1"/>
                </a:solidFill>
              </a:rPr>
              <a:t>Transformation overview</a:t>
            </a:r>
            <a:endParaRPr lang="en-AU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6918988-6D06-4DD8-8BA6-827E1CD99B8F}"/>
              </a:ext>
            </a:extLst>
          </p:cNvPr>
          <p:cNvSpPr txBox="1">
            <a:spLocks/>
          </p:cNvSpPr>
          <p:nvPr/>
        </p:nvSpPr>
        <p:spPr>
          <a:xfrm>
            <a:off x="3582661" y="285488"/>
            <a:ext cx="1935215" cy="1933972"/>
          </a:xfrm>
          <a:prstGeom prst="rect">
            <a:avLst/>
          </a:prstGeom>
          <a:solidFill>
            <a:schemeClr val="accent1"/>
          </a:solidFill>
        </p:spPr>
        <p:txBody>
          <a:bodyPr vert="horz" lIns="182880" tIns="182880" rIns="182880" bIns="18288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90000"/>
              <a:buFontTx/>
              <a:buNone/>
              <a:defRPr lang="en-US" sz="1050" b="0" i="0" kern="1200" dirty="0">
                <a:solidFill>
                  <a:schemeClr val="bg1"/>
                </a:solidFill>
                <a:latin typeface="Nexa Book" panose="02000000000000000000" pitchFamily="2" charset="77"/>
                <a:ea typeface="+mn-ea"/>
                <a:cs typeface="Poppins" pitchFamily="2" charset="77"/>
              </a:defRPr>
            </a:lvl1pPr>
            <a:lvl2pPr marL="176213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90000"/>
              <a:buFontTx/>
              <a:buNone/>
              <a:tabLst/>
              <a:defRPr sz="1400" b="0" i="0" kern="1200">
                <a:solidFill>
                  <a:schemeClr val="tx1"/>
                </a:solidFill>
                <a:latin typeface="Nexa Book" panose="02000000000000000000" pitchFamily="2" charset="77"/>
                <a:ea typeface="+mn-ea"/>
                <a:cs typeface="+mn-cs"/>
              </a:defRPr>
            </a:lvl2pPr>
            <a:lvl3pPr marL="354012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90000"/>
              <a:buFontTx/>
              <a:buNone/>
              <a:tabLst/>
              <a:defRPr sz="1400" b="0" i="0" kern="1200">
                <a:solidFill>
                  <a:schemeClr val="tx1"/>
                </a:solidFill>
                <a:latin typeface="Nexa Book" panose="02000000000000000000" pitchFamily="2" charset="77"/>
                <a:ea typeface="+mn-ea"/>
                <a:cs typeface="+mn-cs"/>
              </a:defRPr>
            </a:lvl3pPr>
            <a:lvl4pPr marL="5207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90000"/>
              <a:buFontTx/>
              <a:buNone/>
              <a:tabLst/>
              <a:defRPr sz="1400" b="0" i="0" kern="1200">
                <a:solidFill>
                  <a:schemeClr val="tx1"/>
                </a:solidFill>
                <a:latin typeface="Nexa Book" panose="02000000000000000000" pitchFamily="2" charset="77"/>
                <a:ea typeface="+mn-ea"/>
                <a:cs typeface="+mn-cs"/>
              </a:defRPr>
            </a:lvl4pPr>
            <a:lvl5pPr marL="747712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90000"/>
              <a:buFontTx/>
              <a:buNone/>
              <a:tabLst/>
              <a:defRPr sz="1400" b="0" i="0" kern="1200">
                <a:solidFill>
                  <a:schemeClr val="tx1"/>
                </a:solidFill>
                <a:latin typeface="Nexa Book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/>
              <a:t>Gender-diverse IT and tech teams are more likely to outperform less-diverse IT and tech teams on team performance measures 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DEA7D70-B79D-4393-8E07-0F2CE7B37389}"/>
              </a:ext>
            </a:extLst>
          </p:cNvPr>
          <p:cNvSpPr txBox="1">
            <a:spLocks/>
          </p:cNvSpPr>
          <p:nvPr/>
        </p:nvSpPr>
        <p:spPr>
          <a:xfrm>
            <a:off x="5665388" y="4358595"/>
            <a:ext cx="1935215" cy="1933972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txBody>
          <a:bodyPr vert="horz" wrap="square" rtlCol="0" anchor="ctr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b="0" i="0">
                <a:latin typeface="Graphik" panose="020B0503030202060203" pitchFamily="34" charset="77"/>
                <a:cs typeface="Arial" panose="020B0604020202020204" pitchFamily="34" charset="0"/>
              </a:defRPr>
            </a:lvl2pPr>
            <a:lvl3pPr marL="180000" indent="-1800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b="0" i="0">
                <a:latin typeface="Graphik" panose="020B0503030202060203" pitchFamily="34" charset="77"/>
                <a:cs typeface="Arial" panose="020B0604020202020204" pitchFamily="34" charset="0"/>
              </a:defRPr>
            </a:lvl3pPr>
            <a:lvl4pPr marL="360000" indent="-1800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b="0" i="0">
                <a:latin typeface="Graphik" panose="020B0503030202060203" pitchFamily="34" charset="77"/>
                <a:cs typeface="Arial" panose="020B0604020202020204" pitchFamily="34" charset="0"/>
              </a:defRPr>
            </a:lvl4pPr>
            <a:lvl5pPr marL="543600" indent="-1800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="0" i="0">
                <a:latin typeface="Graphik" panose="020B0503030202060203" pitchFamily="34" charset="77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Organizations with diversity in employee personality types are more likely to have better business outcomes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5C8E0FB-1C5F-48C7-9941-E24B4E13B400}"/>
              </a:ext>
            </a:extLst>
          </p:cNvPr>
          <p:cNvSpPr txBox="1">
            <a:spLocks/>
          </p:cNvSpPr>
          <p:nvPr/>
        </p:nvSpPr>
        <p:spPr>
          <a:xfrm>
            <a:off x="307461" y="407057"/>
            <a:ext cx="3092098" cy="211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raphik" panose="020B0503030202060203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Black" panose="020B0A03030202060203" pitchFamily="34" charset="0"/>
                <a:ea typeface="+mj-ea"/>
                <a:cs typeface="Arial" panose="020B0604020202020204" pitchFamily="34" charset="0"/>
              </a:rPr>
              <a:t>Women in Tech Transformation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 Black" panose="020B0A03030202060203" pitchFamily="34" charset="0"/>
                <a:ea typeface="+mj-ea"/>
                <a:cs typeface="Arial" panose="020B0604020202020204" pitchFamily="34" charset="0"/>
              </a:rPr>
              <a:t>pays dividends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51CEF2-F66A-4C8F-9050-8BC5601DEE9C}"/>
              </a:ext>
            </a:extLst>
          </p:cNvPr>
          <p:cNvSpPr txBox="1">
            <a:spLocks/>
          </p:cNvSpPr>
          <p:nvPr/>
        </p:nvSpPr>
        <p:spPr>
          <a:xfrm>
            <a:off x="9801217" y="2336021"/>
            <a:ext cx="2162363" cy="1933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182880" rIns="91440" bIns="18288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4pPr>
            <a:lvl5pPr marL="5436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Tech skilling drives tech resilience.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Building in-house tech women talent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decreases risk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associated with relying on contract talent and allows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smoother transition post-transformation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5168A-1B2A-4317-84D2-A360A3D3F0B2}"/>
              </a:ext>
            </a:extLst>
          </p:cNvPr>
          <p:cNvSpPr txBox="1"/>
          <p:nvPr/>
        </p:nvSpPr>
        <p:spPr>
          <a:xfrm>
            <a:off x="9801217" y="285488"/>
            <a:ext cx="1935215" cy="1933972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txBody>
          <a:bodyPr vert="horz" wrap="square" rtlCol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400" dirty="0"/>
              <a:t>High Gender-Diverse and High-Inclusion IT and Tech Teams Perform Better at Ideation Than Low Gender-Diverse and Low-Inclusion IT and Tech Teams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12" name="Picture Placeholder 48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92B8152D-C752-42F7-A845-73708934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91" t="11869" r="18675" b="32061"/>
          <a:stretch/>
        </p:blipFill>
        <p:spPr>
          <a:xfrm>
            <a:off x="3582661" y="4358595"/>
            <a:ext cx="1935215" cy="19339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8B4DD-B762-4E0F-B980-D097797DA9A7}"/>
              </a:ext>
            </a:extLst>
          </p:cNvPr>
          <p:cNvGrpSpPr/>
          <p:nvPr/>
        </p:nvGrpSpPr>
        <p:grpSpPr>
          <a:xfrm>
            <a:off x="3534535" y="2322041"/>
            <a:ext cx="1983341" cy="1933972"/>
            <a:chOff x="3534535" y="2322041"/>
            <a:chExt cx="1983341" cy="1933972"/>
          </a:xfrm>
        </p:grpSpPr>
        <p:sp>
          <p:nvSpPr>
            <p:cNvPr id="15" name="Text Placeholder 6">
              <a:extLst>
                <a:ext uri="{FF2B5EF4-FFF2-40B4-BE49-F238E27FC236}">
                  <a16:creationId xmlns:a16="http://schemas.microsoft.com/office/drawing/2014/main" id="{C348A0CD-957F-4074-8F2D-AB44F1CFA6B0}"/>
                </a:ext>
              </a:extLst>
            </p:cNvPr>
            <p:cNvSpPr txBox="1">
              <a:spLocks/>
            </p:cNvSpPr>
            <p:nvPr/>
          </p:nvSpPr>
          <p:spPr>
            <a:xfrm>
              <a:off x="3582661" y="2322041"/>
              <a:ext cx="1935215" cy="1933972"/>
            </a:xfrm>
            <a:prstGeom prst="rect">
              <a:avLst/>
            </a:prstGeom>
          </p:spPr>
          <p:txBody>
            <a:bodyPr lIns="45720" rIns="4572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Graphik" panose="020B0503030202060203" pitchFamily="34" charset="77"/>
                  <a:ea typeface="+mn-ea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Graphik" panose="020B0503030202060203" pitchFamily="34" charset="77"/>
                  <a:ea typeface="+mn-ea"/>
                  <a:cs typeface="Arial" panose="020B0604020202020204" pitchFamily="34" charset="0"/>
                </a:defRPr>
              </a:lvl2pPr>
              <a:lvl3pPr marL="180000" indent="-1800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" panose="020B0503030202060203" pitchFamily="34" charset="77"/>
                  <a:ea typeface="+mn-ea"/>
                  <a:cs typeface="Arial" panose="020B0604020202020204" pitchFamily="34" charset="0"/>
                </a:defRPr>
              </a:lvl3pPr>
              <a:lvl4pPr marL="360000" indent="-1800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–"/>
                <a:defRPr sz="1600" b="0" i="0" kern="1200">
                  <a:solidFill>
                    <a:schemeClr val="tx1"/>
                  </a:solidFill>
                  <a:latin typeface="Graphik" panose="020B0503030202060203" pitchFamily="34" charset="77"/>
                  <a:ea typeface="+mn-ea"/>
                  <a:cs typeface="Arial" panose="020B0604020202020204" pitchFamily="34" charset="0"/>
                </a:defRPr>
              </a:lvl4pPr>
              <a:lvl5pPr marL="543600" indent="-1800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Graphik" panose="020B0503030202060203" pitchFamily="34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800100">
                <a:spcBef>
                  <a:spcPts val="0"/>
                </a:spcBef>
                <a:spcAft>
                  <a:spcPts val="400"/>
                </a:spcAft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endParaRPr>
            </a:p>
            <a:p>
              <a:pPr lvl="0" indent="800100">
                <a:spcBef>
                  <a:spcPts val="0"/>
                </a:spcBef>
                <a:spcAft>
                  <a:spcPts val="40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Graphik"/>
              </a:endParaRPr>
            </a:p>
            <a:p>
              <a:pPr lvl="0" indent="800100">
                <a:spcBef>
                  <a:spcPts val="0"/>
                </a:spcBef>
                <a:spcAft>
                  <a:spcPts val="40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Graphik"/>
              </a:endParaRPr>
            </a:p>
            <a:p>
              <a:pPr lvl="0" indent="800100"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1200" dirty="0"/>
                <a:t>CTOs lead technology innovation teams and diversity could improve their success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endParaRPr>
            </a:p>
            <a:p>
              <a:pPr marL="0" marR="0" lvl="0" indent="80010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6E0556-DDAB-45FB-845B-B68C6FC6AD8E}"/>
                </a:ext>
              </a:extLst>
            </p:cNvPr>
            <p:cNvSpPr/>
            <p:nvPr/>
          </p:nvSpPr>
          <p:spPr>
            <a:xfrm>
              <a:off x="3534535" y="2322041"/>
              <a:ext cx="958917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A100FF"/>
                  </a:solidFill>
                  <a:latin typeface="Graphik"/>
                </a:rPr>
                <a:t>59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100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D52656E-642C-432A-AE07-2AFD2BE07B65}"/>
              </a:ext>
            </a:extLst>
          </p:cNvPr>
          <p:cNvSpPr/>
          <p:nvPr/>
        </p:nvSpPr>
        <p:spPr>
          <a:xfrm>
            <a:off x="671155" y="6451655"/>
            <a:ext cx="2991293" cy="519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Graphik"/>
              </a:rPr>
              <a:t>Gartner </a:t>
            </a:r>
            <a:r>
              <a:rPr lang="en-US" sz="1000" b="1" dirty="0"/>
              <a:t>ID: </a:t>
            </a:r>
            <a:r>
              <a:rPr lang="en-US" sz="1000" dirty="0"/>
              <a:t>G00441827</a:t>
            </a: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Graphik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9BE0CCE-8441-43CA-97A5-E419613A8F3F}"/>
              </a:ext>
            </a:extLst>
          </p:cNvPr>
          <p:cNvSpPr txBox="1">
            <a:spLocks/>
          </p:cNvSpPr>
          <p:nvPr/>
        </p:nvSpPr>
        <p:spPr>
          <a:xfrm>
            <a:off x="304800" y="3289027"/>
            <a:ext cx="2781300" cy="1933972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4pPr>
            <a:lvl5pPr marL="543600" indent="-180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raphik" panose="020B0503030202060203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Arial" panose="020B0604020202020204" pitchFamily="34" charset="0"/>
              </a:rPr>
              <a:t>Data insights: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40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Only 9% </a:t>
            </a:r>
            <a:r>
              <a:rPr lang="en-US" dirty="0"/>
              <a:t>of Organizations in a Gartner survey Had a Female CTO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  <a:defRPr/>
            </a:pPr>
            <a:r>
              <a:rPr lang="en-US" dirty="0"/>
              <a:t>CTOs are the technology visionaries who leverage the emerging technologies that enable business model change.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8ABE312B-9431-41E0-90DE-FF9B5F511C53}"/>
              </a:ext>
            </a:extLst>
          </p:cNvPr>
          <p:cNvSpPr txBox="1">
            <a:spLocks/>
          </p:cNvSpPr>
          <p:nvPr/>
        </p:nvSpPr>
        <p:spPr>
          <a:xfrm>
            <a:off x="11583626" y="6548090"/>
            <a:ext cx="235945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13A1F-DA6F-4334-8515-4A43870954E0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1" name="Footer Placeholder 13">
            <a:extLst>
              <a:ext uri="{FF2B5EF4-FFF2-40B4-BE49-F238E27FC236}">
                <a16:creationId xmlns:a16="http://schemas.microsoft.com/office/drawing/2014/main" id="{94A9921C-842D-4CE2-9BBE-AAF90BCF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406045" y="6548090"/>
            <a:ext cx="4114800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Copyright © 2021 Accenture. All rights reserved.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23" name="image3.png">
            <a:extLst>
              <a:ext uri="{FF2B5EF4-FFF2-40B4-BE49-F238E27FC236}">
                <a16:creationId xmlns:a16="http://schemas.microsoft.com/office/drawing/2014/main" id="{59008FF8-EA3D-47C0-9335-E4350EB73D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4217" y="2309592"/>
            <a:ext cx="3792772" cy="19899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82FCD1-4413-4C1E-B127-DDAB122CF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28" y="198060"/>
            <a:ext cx="3729883" cy="1963473"/>
          </a:xfrm>
          <a:prstGeom prst="rect">
            <a:avLst/>
          </a:prstGeom>
        </p:spPr>
      </p:pic>
      <p:pic>
        <p:nvPicPr>
          <p:cNvPr id="24" name="image6.png">
            <a:extLst>
              <a:ext uri="{FF2B5EF4-FFF2-40B4-BE49-F238E27FC236}">
                <a16:creationId xmlns:a16="http://schemas.microsoft.com/office/drawing/2014/main" id="{27D10CFE-A209-43B7-8D71-9DD6D82368B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8826" y="4372574"/>
            <a:ext cx="4513790" cy="21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C521E69-74DD-4736-A9AD-6D8FC6908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2E6F35-36E4-4879-8FF7-1F1B75CC05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5" b="2519"/>
          <a:stretch/>
        </p:blipFill>
        <p:spPr>
          <a:xfrm>
            <a:off x="861992" y="1531555"/>
            <a:ext cx="6636063" cy="5260879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7FB5854-9E2A-4944-8EDD-AB8D96AD50B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2876" y="625093"/>
            <a:ext cx="6636064" cy="391628"/>
          </a:xfrm>
        </p:spPr>
        <p:txBody>
          <a:bodyPr/>
          <a:lstStyle/>
          <a:p>
            <a:pPr defTabSz="1733781">
              <a:lnSpc>
                <a:spcPct val="80000"/>
              </a:lnSpc>
              <a:spcBef>
                <a:spcPct val="0"/>
              </a:spcBef>
              <a:defRPr/>
            </a:pPr>
            <a:r>
              <a:rPr lang="en-AU" spc="-100" dirty="0">
                <a:solidFill>
                  <a:schemeClr val="bg1"/>
                </a:solidFill>
                <a:latin typeface="Graphik Semibold" panose="020B0703030202060203" pitchFamily="34" charset="0"/>
              </a:rPr>
              <a:t>Critical components of Tech/Digital Transformation</a:t>
            </a:r>
          </a:p>
        </p:txBody>
      </p:sp>
      <p:pic>
        <p:nvPicPr>
          <p:cNvPr id="25" name="Picture 2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F44B04E-DBF5-FA4B-AC08-3141B6355E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733979-219A-694D-A381-DAD82D67E55D}"/>
              </a:ext>
            </a:extLst>
          </p:cNvPr>
          <p:cNvSpPr txBox="1"/>
          <p:nvPr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Copyright © 2021 Accenture. All rights reserved.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E14D61B4-794C-3F40-BA02-D32AD73C11E2}"/>
              </a:ext>
            </a:extLst>
          </p:cNvPr>
          <p:cNvSpPr txBox="1">
            <a:spLocks/>
          </p:cNvSpPr>
          <p:nvPr/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smtClean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DEF308-425F-485C-9819-0C602DD8430A}"/>
              </a:ext>
            </a:extLst>
          </p:cNvPr>
          <p:cNvSpPr txBox="1"/>
          <p:nvPr/>
        </p:nvSpPr>
        <p:spPr>
          <a:xfrm>
            <a:off x="669330" y="6534015"/>
            <a:ext cx="77724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C-Suite Challenge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, Conference Board; 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IT Skills and Salary Report | Global Knowledge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; 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3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  <a:hlinkClick r:id="rId10" tooltip="https://teams.microsoft.com/l/file/2e962ae5-714a-4418-af2a-b82b4cb8ef34?tenantid=e0793d39-0939-496d-b129-198edd916feb&amp;filetype=pdf&amp;objecturl=https%253a%252f%252fts.accenture.com%252fsites%252fctlto%252fshared%2520documents%252fgeneral%252f2020%2520state_of_cloud_learning_report_a_cloud_guru.pdf&amp;baseurl=https%253a%252f%252fts.accenture.com%252fsites%252fctlto&amp;servicename=teams&amp;threadid=19:77cc086e4f2a48a1854ea29c2dc43238@thread.tacv2&amp;groupid=8af3731c-ba24-4b08-8cdf-59a6a73cd1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State of Cloud Learning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5958B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; A Cloud Guru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DB434-8CA9-459C-A4AC-07DC3AFD7BBD}"/>
              </a:ext>
            </a:extLst>
          </p:cNvPr>
          <p:cNvSpPr/>
          <p:nvPr/>
        </p:nvSpPr>
        <p:spPr>
          <a:xfrm>
            <a:off x="7546208" y="4058913"/>
            <a:ext cx="3798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Successful transformations spend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20-25%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 of the total budget on their workforce.</a:t>
            </a: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688AF39E-401A-41CD-B98C-6F3699F94F58}"/>
              </a:ext>
            </a:extLst>
          </p:cNvPr>
          <p:cNvSpPr txBox="1">
            <a:spLocks/>
          </p:cNvSpPr>
          <p:nvPr/>
        </p:nvSpPr>
        <p:spPr>
          <a:xfrm>
            <a:off x="382488" y="351315"/>
            <a:ext cx="11807924" cy="462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73411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  <a:ea typeface="+mj-ea"/>
                <a:cs typeface="+mj-cs"/>
              </a:rPr>
              <a:t>Technology Transformation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6D49C2-F544-44F3-AFD6-FE49CF0F753B}"/>
              </a:ext>
            </a:extLst>
          </p:cNvPr>
          <p:cNvSpPr/>
          <p:nvPr/>
        </p:nvSpPr>
        <p:spPr>
          <a:xfrm>
            <a:off x="7573503" y="1786684"/>
            <a:ext cx="4234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Over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75%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of IT decision-makers are dealing with skills gaps.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3FAA9-A504-4F24-87CF-2E283F0BB37B}"/>
              </a:ext>
            </a:extLst>
          </p:cNvPr>
          <p:cNvSpPr/>
          <p:nvPr/>
        </p:nvSpPr>
        <p:spPr>
          <a:xfrm>
            <a:off x="7573503" y="817444"/>
            <a:ext cx="42991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2021 CEO Obstacles: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#1: COVID-19 related disruptions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#2: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Lack of quality and mix gender  talent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798466-D25D-40BF-9B3B-74A30171A675}"/>
              </a:ext>
            </a:extLst>
          </p:cNvPr>
          <p:cNvSpPr/>
          <p:nvPr/>
        </p:nvSpPr>
        <p:spPr>
          <a:xfrm>
            <a:off x="7573503" y="2386592"/>
            <a:ext cx="4299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80%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cloud leaders reported finding it easier to upskill existing talent than to hire for new skills.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1400" dirty="0">
                <a:solidFill>
                  <a:srgbClr val="FFFFFF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and the mix gender will be relevance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2D9F2B-F5B9-4795-BB33-2E7254FDBE1F}"/>
              </a:ext>
            </a:extLst>
          </p:cNvPr>
          <p:cNvCxnSpPr>
            <a:cxnSpLocks/>
          </p:cNvCxnSpPr>
          <p:nvPr/>
        </p:nvCxnSpPr>
        <p:spPr>
          <a:xfrm>
            <a:off x="7576441" y="2348248"/>
            <a:ext cx="4297680" cy="0"/>
          </a:xfrm>
          <a:prstGeom prst="straightConnector1">
            <a:avLst/>
          </a:prstGeom>
          <a:solidFill>
            <a:schemeClr val="accent2"/>
          </a:solidFill>
          <a:ln w="19050" cap="sq">
            <a:solidFill>
              <a:schemeClr val="accent5">
                <a:alpha val="41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1591FC-FA40-4616-942B-49DECA6AC852}"/>
              </a:ext>
            </a:extLst>
          </p:cNvPr>
          <p:cNvCxnSpPr>
            <a:cxnSpLocks/>
          </p:cNvCxnSpPr>
          <p:nvPr/>
        </p:nvCxnSpPr>
        <p:spPr>
          <a:xfrm>
            <a:off x="7576441" y="1748340"/>
            <a:ext cx="4297680" cy="0"/>
          </a:xfrm>
          <a:prstGeom prst="straightConnector1">
            <a:avLst/>
          </a:prstGeom>
          <a:solidFill>
            <a:schemeClr val="accent2"/>
          </a:solidFill>
          <a:ln w="19050" cap="sq">
            <a:solidFill>
              <a:schemeClr val="accent5">
                <a:alpha val="41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18E94B4F-7E28-41EF-B8E4-F1B291F5F166}"/>
              </a:ext>
            </a:extLst>
          </p:cNvPr>
          <p:cNvGraphicFramePr/>
          <p:nvPr/>
        </p:nvGraphicFramePr>
        <p:xfrm>
          <a:off x="9860230" y="4960614"/>
          <a:ext cx="3112110" cy="104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4CBB290-07C1-45D7-A2F1-317B416F7953}"/>
              </a:ext>
            </a:extLst>
          </p:cNvPr>
          <p:cNvCxnSpPr>
            <a:cxnSpLocks/>
          </p:cNvCxnSpPr>
          <p:nvPr/>
        </p:nvCxnSpPr>
        <p:spPr>
          <a:xfrm>
            <a:off x="7576441" y="3163600"/>
            <a:ext cx="4297680" cy="0"/>
          </a:xfrm>
          <a:prstGeom prst="straightConnector1">
            <a:avLst/>
          </a:prstGeom>
          <a:solidFill>
            <a:schemeClr val="accent2"/>
          </a:solidFill>
          <a:ln w="19050" cap="sq">
            <a:solidFill>
              <a:schemeClr val="accent5">
                <a:alpha val="41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7A0BE-A52F-4DFB-8A5E-13E9A41B8B62}"/>
              </a:ext>
            </a:extLst>
          </p:cNvPr>
          <p:cNvSpPr/>
          <p:nvPr/>
        </p:nvSpPr>
        <p:spPr>
          <a:xfrm>
            <a:off x="7573503" y="3201944"/>
            <a:ext cx="4299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94%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of employees are more likely to stay long-term with an employer who invests in their career through skills development.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3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0658A1E-B672-427A-93E2-01DAD7756770}"/>
              </a:ext>
            </a:extLst>
          </p:cNvPr>
          <p:cNvCxnSpPr>
            <a:cxnSpLocks/>
          </p:cNvCxnSpPr>
          <p:nvPr/>
        </p:nvCxnSpPr>
        <p:spPr>
          <a:xfrm>
            <a:off x="7623072" y="4017969"/>
            <a:ext cx="4297680" cy="0"/>
          </a:xfrm>
          <a:prstGeom prst="straightConnector1">
            <a:avLst/>
          </a:prstGeom>
          <a:solidFill>
            <a:schemeClr val="accent2"/>
          </a:solidFill>
          <a:ln w="19050" cap="sq">
            <a:solidFill>
              <a:schemeClr val="accent5">
                <a:alpha val="41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E22728E-5729-4D69-B966-09BFE1CC819E}"/>
              </a:ext>
            </a:extLst>
          </p:cNvPr>
          <p:cNvSpPr/>
          <p:nvPr/>
        </p:nvSpPr>
        <p:spPr>
          <a:xfrm>
            <a:off x="1447801" y="2309904"/>
            <a:ext cx="4295854" cy="380178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BDB9F1B4-B81C-4F62-AE1F-3D48CF16CB2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311" y="1956991"/>
            <a:ext cx="2227813" cy="1126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Technology Strategy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The strategy to modernize technology and transform digital capabilities at scale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and speed.</a:t>
            </a: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347AA819-68C3-4C48-91BD-BCD5D57416B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37600" y="3722615"/>
            <a:ext cx="2114910" cy="16594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108000" tIns="0" rIns="0" bIns="0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Scaled Agile Operating Model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Application of agile framework to design, implement, and deliver value-led capabilities and features.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EADD528F-CB03-47B6-92BD-2DCA2750B8F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68440" y="1339374"/>
            <a:ext cx="2532245" cy="11849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E82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Technology Workforce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Pivoting existing talent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through intentional and dedicated investment in skills, culture and experience.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A2DEC9-E185-4534-B8E8-65FA38E7AF0C}"/>
              </a:ext>
            </a:extLst>
          </p:cNvPr>
          <p:cNvSpPr/>
          <p:nvPr/>
        </p:nvSpPr>
        <p:spPr>
          <a:xfrm>
            <a:off x="196860" y="5086615"/>
            <a:ext cx="276395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Technology Architecture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38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Boundaryless, future-ready systems of leading and complex technologies to deliver products and services.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61B97-A165-40C6-87B7-2E9B6548DA32}"/>
              </a:ext>
            </a:extLst>
          </p:cNvPr>
          <p:cNvGrpSpPr/>
          <p:nvPr/>
        </p:nvGrpSpPr>
        <p:grpSpPr>
          <a:xfrm>
            <a:off x="4671604" y="2589792"/>
            <a:ext cx="120470" cy="687811"/>
            <a:chOff x="4671604" y="2589792"/>
            <a:chExt cx="120470" cy="68781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6970CED-C56C-DC4B-9C55-7767726B21A0}"/>
                </a:ext>
              </a:extLst>
            </p:cNvPr>
            <p:cNvCxnSpPr>
              <a:cxnSpLocks/>
            </p:cNvCxnSpPr>
            <p:nvPr/>
          </p:nvCxnSpPr>
          <p:spPr>
            <a:xfrm>
              <a:off x="4731839" y="2589792"/>
              <a:ext cx="0" cy="548640"/>
            </a:xfrm>
            <a:prstGeom prst="straightConnector1">
              <a:avLst/>
            </a:prstGeom>
            <a:solidFill>
              <a:schemeClr val="accent2"/>
            </a:solidFill>
            <a:ln w="19050" cap="sq">
              <a:solidFill>
                <a:schemeClr val="accent5"/>
              </a:solidFill>
              <a:prstDash val="solid"/>
              <a:round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21014ED-65DD-D44E-879D-7613556BE490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4671604" y="3157135"/>
              <a:ext cx="120470" cy="120468"/>
            </a:xfrm>
            <a:prstGeom prst="ellipse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3E1E1C-CDBF-4949-BD0E-2E93A5A18758}"/>
              </a:ext>
            </a:extLst>
          </p:cNvPr>
          <p:cNvGrpSpPr/>
          <p:nvPr/>
        </p:nvGrpSpPr>
        <p:grpSpPr>
          <a:xfrm rot="10800000">
            <a:off x="2474489" y="2706786"/>
            <a:ext cx="683047" cy="120470"/>
            <a:chOff x="3792916" y="5282555"/>
            <a:chExt cx="683047" cy="12047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2487560-ABA4-DB4D-9DFA-54BA5B6874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670" y="5055647"/>
              <a:ext cx="0" cy="562587"/>
            </a:xfrm>
            <a:prstGeom prst="straightConnector1">
              <a:avLst/>
            </a:prstGeom>
            <a:solidFill>
              <a:schemeClr val="accent2"/>
            </a:solidFill>
            <a:ln w="19050" cap="sq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F5865A8-BE08-2F41-ACB7-38FBD9171681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3792915" y="5282556"/>
              <a:ext cx="120470" cy="120468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37E042-8D14-4234-B906-DBA0F955FCED}"/>
              </a:ext>
            </a:extLst>
          </p:cNvPr>
          <p:cNvGrpSpPr/>
          <p:nvPr/>
        </p:nvGrpSpPr>
        <p:grpSpPr>
          <a:xfrm rot="10800000">
            <a:off x="4555530" y="5008177"/>
            <a:ext cx="643394" cy="120470"/>
            <a:chOff x="3282516" y="5282555"/>
            <a:chExt cx="643394" cy="12047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193AD6C-CA0D-4C50-853A-E99CA24F0F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543979" y="5076505"/>
              <a:ext cx="0" cy="522926"/>
            </a:xfrm>
            <a:prstGeom prst="straightConnector1">
              <a:avLst/>
            </a:prstGeom>
            <a:solidFill>
              <a:schemeClr val="accent2"/>
            </a:solidFill>
            <a:ln w="19050" cap="sq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0548BB9-CF89-446F-90BC-6CC1C4F97F9B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3805441" y="5282556"/>
              <a:ext cx="120470" cy="120468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26F969-B2E4-4B29-A1D9-360E1DCB12F5}"/>
              </a:ext>
            </a:extLst>
          </p:cNvPr>
          <p:cNvGrpSpPr/>
          <p:nvPr/>
        </p:nvGrpSpPr>
        <p:grpSpPr>
          <a:xfrm>
            <a:off x="1924636" y="4581285"/>
            <a:ext cx="120470" cy="486228"/>
            <a:chOff x="1157410" y="4035234"/>
            <a:chExt cx="120470" cy="486228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6A254A-B9E4-4F2D-82D0-FBC0ECA8198B}"/>
                </a:ext>
              </a:extLst>
            </p:cNvPr>
            <p:cNvCxnSpPr>
              <a:cxnSpLocks/>
            </p:cNvCxnSpPr>
            <p:nvPr/>
          </p:nvCxnSpPr>
          <p:spPr>
            <a:xfrm>
              <a:off x="1223032" y="4155702"/>
              <a:ext cx="0" cy="365760"/>
            </a:xfrm>
            <a:prstGeom prst="straightConnector1">
              <a:avLst/>
            </a:prstGeom>
            <a:solidFill>
              <a:schemeClr val="accent2"/>
            </a:solidFill>
            <a:ln w="19050" cap="sq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F819D3-EA20-4BD3-A032-5C7810A65F80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1157410" y="4035234"/>
              <a:ext cx="120470" cy="120468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7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92419C27-F35A-45E0-84E2-868E45CC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3FE1ED-6D66-410A-93C8-4E582504F9A0}"/>
              </a:ext>
            </a:extLst>
          </p:cNvPr>
          <p:cNvCxnSpPr>
            <a:cxnSpLocks/>
          </p:cNvCxnSpPr>
          <p:nvPr/>
        </p:nvCxnSpPr>
        <p:spPr>
          <a:xfrm>
            <a:off x="0" y="3778135"/>
            <a:ext cx="774469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CB142D-6250-461C-B731-EA9908D5A7B0}"/>
              </a:ext>
            </a:extLst>
          </p:cNvPr>
          <p:cNvSpPr txBox="1">
            <a:spLocks/>
          </p:cNvSpPr>
          <p:nvPr/>
        </p:nvSpPr>
        <p:spPr>
          <a:xfrm>
            <a:off x="221966" y="2314725"/>
            <a:ext cx="5489575" cy="13726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400" b="0" i="0" kern="1200" cap="all" spc="-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3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>
                <a:solidFill>
                  <a:schemeClr val="bg1"/>
                </a:solidFill>
              </a:rPr>
              <a:t>Embedding new </a:t>
            </a:r>
          </a:p>
          <a:p>
            <a:pPr lvl="0"/>
            <a:r>
              <a:rPr lang="en-US">
                <a:solidFill>
                  <a:schemeClr val="bg1"/>
                </a:solidFill>
              </a:rPr>
              <a:t>ways of working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E03008-9180-4C78-9AE1-A0E38A15B6DD}"/>
              </a:ext>
            </a:extLst>
          </p:cNvPr>
          <p:cNvSpPr txBox="1">
            <a:spLocks/>
          </p:cNvSpPr>
          <p:nvPr/>
        </p:nvSpPr>
        <p:spPr>
          <a:xfrm>
            <a:off x="221966" y="3754083"/>
            <a:ext cx="6711571" cy="1363329"/>
          </a:xfrm>
          <a:prstGeom prst="rect">
            <a:avLst/>
          </a:prstGeom>
        </p:spPr>
        <p:txBody>
          <a:bodyPr vert="horz" wrap="square" lIns="0" tIns="1980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kern="1200" cap="all" spc="-1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</a:rPr>
              <a:t>Womens</a:t>
            </a:r>
            <a:r>
              <a:rPr lang="en-US" sz="5400" dirty="0">
                <a:solidFill>
                  <a:schemeClr val="bg1"/>
                </a:solidFill>
              </a:rPr>
              <a:t> Roles in transformation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5083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C360C-6981-4C42-B015-D2E5F646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EDD832-6BD8-47F9-BA49-5A05C67CF007}"/>
              </a:ext>
            </a:extLst>
          </p:cNvPr>
          <p:cNvGrpSpPr/>
          <p:nvPr/>
        </p:nvGrpSpPr>
        <p:grpSpPr>
          <a:xfrm>
            <a:off x="2654766" y="2006220"/>
            <a:ext cx="6882469" cy="3410691"/>
            <a:chOff x="2612482" y="2231845"/>
            <a:chExt cx="6882469" cy="34106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F42177-747A-40C3-9D3A-7DA17D6A3623}"/>
                </a:ext>
              </a:extLst>
            </p:cNvPr>
            <p:cNvGrpSpPr/>
            <p:nvPr/>
          </p:nvGrpSpPr>
          <p:grpSpPr>
            <a:xfrm>
              <a:off x="2612482" y="2231845"/>
              <a:ext cx="2028159" cy="3410691"/>
              <a:chOff x="2675082" y="2231845"/>
              <a:chExt cx="2028159" cy="3410691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35FBB04-73C0-466A-A487-D310B4C47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5082" y="4024486"/>
                <a:ext cx="1499850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rgbClr val="7500C0"/>
                </a:solidFill>
                <a:prstDash val="solid"/>
                <a:round/>
                <a:tailEnd type="none"/>
              </a:ln>
              <a:effectLst/>
            </p:spPr>
          </p:cxn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6241F3-CBFC-4D54-8DF5-EA6CE8AAC2AA}"/>
                  </a:ext>
                </a:extLst>
              </p:cNvPr>
              <p:cNvSpPr/>
              <p:nvPr/>
            </p:nvSpPr>
            <p:spPr>
              <a:xfrm>
                <a:off x="2675082" y="2231845"/>
                <a:ext cx="2028159" cy="439636"/>
              </a:xfrm>
              <a:custGeom>
                <a:avLst/>
                <a:gdLst>
                  <a:gd name="connsiteX0" fmla="*/ 0 w 2008094"/>
                  <a:gd name="connsiteY0" fmla="*/ 0 h 448235"/>
                  <a:gd name="connsiteX1" fmla="*/ 1488141 w 2008094"/>
                  <a:gd name="connsiteY1" fmla="*/ 0 h 448235"/>
                  <a:gd name="connsiteX2" fmla="*/ 2008094 w 2008094"/>
                  <a:gd name="connsiteY2" fmla="*/ 448235 h 448235"/>
                  <a:gd name="connsiteX0" fmla="*/ 0 w 2028159"/>
                  <a:gd name="connsiteY0" fmla="*/ 0 h 439636"/>
                  <a:gd name="connsiteX1" fmla="*/ 1488141 w 2028159"/>
                  <a:gd name="connsiteY1" fmla="*/ 0 h 439636"/>
                  <a:gd name="connsiteX2" fmla="*/ 2028159 w 2028159"/>
                  <a:gd name="connsiteY2" fmla="*/ 439636 h 4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159" h="439636">
                    <a:moveTo>
                      <a:pt x="0" y="0"/>
                    </a:moveTo>
                    <a:lnTo>
                      <a:pt x="1488141" y="0"/>
                    </a:lnTo>
                    <a:lnTo>
                      <a:pt x="2028159" y="439636"/>
                    </a:lnTo>
                  </a:path>
                </a:pathLst>
              </a:custGeom>
              <a:noFill/>
              <a:ln w="19050" cap="flat" cmpd="sng" algn="ctr">
                <a:solidFill>
                  <a:srgbClr val="750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745FD46-D336-4A40-998E-E169FFDB0D42}"/>
                  </a:ext>
                </a:extLst>
              </p:cNvPr>
              <p:cNvSpPr/>
              <p:nvPr/>
            </p:nvSpPr>
            <p:spPr>
              <a:xfrm flipV="1">
                <a:off x="2675082" y="5202900"/>
                <a:ext cx="2028159" cy="439636"/>
              </a:xfrm>
              <a:custGeom>
                <a:avLst/>
                <a:gdLst>
                  <a:gd name="connsiteX0" fmla="*/ 0 w 2008094"/>
                  <a:gd name="connsiteY0" fmla="*/ 0 h 448235"/>
                  <a:gd name="connsiteX1" fmla="*/ 1488141 w 2008094"/>
                  <a:gd name="connsiteY1" fmla="*/ 0 h 448235"/>
                  <a:gd name="connsiteX2" fmla="*/ 2008094 w 2008094"/>
                  <a:gd name="connsiteY2" fmla="*/ 448235 h 448235"/>
                  <a:gd name="connsiteX0" fmla="*/ 0 w 2028159"/>
                  <a:gd name="connsiteY0" fmla="*/ 0 h 439636"/>
                  <a:gd name="connsiteX1" fmla="*/ 1488141 w 2028159"/>
                  <a:gd name="connsiteY1" fmla="*/ 0 h 439636"/>
                  <a:gd name="connsiteX2" fmla="*/ 2028159 w 2028159"/>
                  <a:gd name="connsiteY2" fmla="*/ 439636 h 4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159" h="439636">
                    <a:moveTo>
                      <a:pt x="0" y="0"/>
                    </a:moveTo>
                    <a:lnTo>
                      <a:pt x="1488141" y="0"/>
                    </a:lnTo>
                    <a:lnTo>
                      <a:pt x="2028159" y="439636"/>
                    </a:lnTo>
                  </a:path>
                </a:pathLst>
              </a:custGeom>
              <a:noFill/>
              <a:ln w="19050" cap="flat" cmpd="sng" algn="ctr">
                <a:solidFill>
                  <a:srgbClr val="750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995F43-03AB-43BC-B44A-2A1CC8382F76}"/>
                </a:ext>
              </a:extLst>
            </p:cNvPr>
            <p:cNvGrpSpPr/>
            <p:nvPr/>
          </p:nvGrpSpPr>
          <p:grpSpPr>
            <a:xfrm flipH="1">
              <a:off x="7466792" y="2231845"/>
              <a:ext cx="2028159" cy="3410691"/>
              <a:chOff x="2675082" y="2231845"/>
              <a:chExt cx="2028159" cy="3410691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E62F455-49C4-44D2-AA33-19EBA4E78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5082" y="4024486"/>
                <a:ext cx="1498219" cy="0"/>
              </a:xfrm>
              <a:prstGeom prst="straightConnector1">
                <a:avLst/>
              </a:prstGeom>
              <a:noFill/>
              <a:ln w="19050" cap="rnd" cmpd="sng" algn="ctr">
                <a:solidFill>
                  <a:srgbClr val="7500C0"/>
                </a:solidFill>
                <a:prstDash val="solid"/>
                <a:round/>
                <a:tailEnd type="none"/>
              </a:ln>
              <a:effectLst/>
            </p:spPr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84FE6F-BBA2-4472-8583-53E540D7121B}"/>
                  </a:ext>
                </a:extLst>
              </p:cNvPr>
              <p:cNvSpPr/>
              <p:nvPr/>
            </p:nvSpPr>
            <p:spPr>
              <a:xfrm>
                <a:off x="2675082" y="2231845"/>
                <a:ext cx="2028159" cy="439636"/>
              </a:xfrm>
              <a:custGeom>
                <a:avLst/>
                <a:gdLst>
                  <a:gd name="connsiteX0" fmla="*/ 0 w 2008094"/>
                  <a:gd name="connsiteY0" fmla="*/ 0 h 448235"/>
                  <a:gd name="connsiteX1" fmla="*/ 1488141 w 2008094"/>
                  <a:gd name="connsiteY1" fmla="*/ 0 h 448235"/>
                  <a:gd name="connsiteX2" fmla="*/ 2008094 w 2008094"/>
                  <a:gd name="connsiteY2" fmla="*/ 448235 h 448235"/>
                  <a:gd name="connsiteX0" fmla="*/ 0 w 2028159"/>
                  <a:gd name="connsiteY0" fmla="*/ 0 h 439636"/>
                  <a:gd name="connsiteX1" fmla="*/ 1488141 w 2028159"/>
                  <a:gd name="connsiteY1" fmla="*/ 0 h 439636"/>
                  <a:gd name="connsiteX2" fmla="*/ 2028159 w 2028159"/>
                  <a:gd name="connsiteY2" fmla="*/ 439636 h 4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159" h="439636">
                    <a:moveTo>
                      <a:pt x="0" y="0"/>
                    </a:moveTo>
                    <a:lnTo>
                      <a:pt x="1488141" y="0"/>
                    </a:lnTo>
                    <a:lnTo>
                      <a:pt x="2028159" y="439636"/>
                    </a:lnTo>
                  </a:path>
                </a:pathLst>
              </a:custGeom>
              <a:noFill/>
              <a:ln w="19050" cap="flat" cmpd="sng" algn="ctr">
                <a:solidFill>
                  <a:srgbClr val="750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79ECA8-4A44-4AF7-9DC1-E1FA53118816}"/>
                  </a:ext>
                </a:extLst>
              </p:cNvPr>
              <p:cNvSpPr/>
              <p:nvPr/>
            </p:nvSpPr>
            <p:spPr>
              <a:xfrm flipV="1">
                <a:off x="2675082" y="5202900"/>
                <a:ext cx="2028159" cy="439636"/>
              </a:xfrm>
              <a:custGeom>
                <a:avLst/>
                <a:gdLst>
                  <a:gd name="connsiteX0" fmla="*/ 0 w 2008094"/>
                  <a:gd name="connsiteY0" fmla="*/ 0 h 448235"/>
                  <a:gd name="connsiteX1" fmla="*/ 1488141 w 2008094"/>
                  <a:gd name="connsiteY1" fmla="*/ 0 h 448235"/>
                  <a:gd name="connsiteX2" fmla="*/ 2008094 w 2008094"/>
                  <a:gd name="connsiteY2" fmla="*/ 448235 h 448235"/>
                  <a:gd name="connsiteX0" fmla="*/ 0 w 2028159"/>
                  <a:gd name="connsiteY0" fmla="*/ 0 h 439636"/>
                  <a:gd name="connsiteX1" fmla="*/ 1488141 w 2028159"/>
                  <a:gd name="connsiteY1" fmla="*/ 0 h 439636"/>
                  <a:gd name="connsiteX2" fmla="*/ 2028159 w 2028159"/>
                  <a:gd name="connsiteY2" fmla="*/ 439636 h 4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159" h="439636">
                    <a:moveTo>
                      <a:pt x="0" y="0"/>
                    </a:moveTo>
                    <a:lnTo>
                      <a:pt x="1488141" y="0"/>
                    </a:lnTo>
                    <a:lnTo>
                      <a:pt x="2028159" y="439636"/>
                    </a:lnTo>
                  </a:path>
                </a:pathLst>
              </a:custGeom>
              <a:noFill/>
              <a:ln w="19050" cap="flat" cmpd="sng" algn="ctr">
                <a:solidFill>
                  <a:srgbClr val="750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29BF29-4797-4D75-A971-9A62B595B9A6}"/>
              </a:ext>
            </a:extLst>
          </p:cNvPr>
          <p:cNvGrpSpPr/>
          <p:nvPr/>
        </p:nvGrpSpPr>
        <p:grpSpPr>
          <a:xfrm>
            <a:off x="374359" y="1617967"/>
            <a:ext cx="2454565" cy="4171738"/>
            <a:chOff x="374359" y="1843592"/>
            <a:chExt cx="2454565" cy="4171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2D763E-3EFF-4D98-97F3-78058F196D7E}"/>
                </a:ext>
              </a:extLst>
            </p:cNvPr>
            <p:cNvSpPr txBox="1"/>
            <p:nvPr/>
          </p:nvSpPr>
          <p:spPr>
            <a:xfrm>
              <a:off x="374360" y="1843592"/>
              <a:ext cx="2306782" cy="7455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Tech Architecture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Capability to design and implement holistic technology initiatives across value streams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4751A3-AEA0-43AD-8F15-05677ADDFAE7}"/>
                </a:ext>
              </a:extLst>
            </p:cNvPr>
            <p:cNvSpPr txBox="1"/>
            <p:nvPr/>
          </p:nvSpPr>
          <p:spPr>
            <a:xfrm>
              <a:off x="374359" y="3655475"/>
              <a:ext cx="2454565" cy="7455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Modern Engineering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Expertise in the design, development, release, and sustainment of tech solutions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0525C4-6C39-496E-AEE4-5310844540F5}"/>
                </a:ext>
              </a:extLst>
            </p:cNvPr>
            <p:cNvSpPr txBox="1"/>
            <p:nvPr/>
          </p:nvSpPr>
          <p:spPr>
            <a:xfrm>
              <a:off x="374360" y="5269741"/>
              <a:ext cx="2306782" cy="7455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Agile Methodology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Application of agile frameworks (e.g. </a:t>
              </a: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SAFe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) to design, implement, and manage technology projects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5ADFB1-7BBE-4067-9E09-6949FF20BD4C}"/>
              </a:ext>
            </a:extLst>
          </p:cNvPr>
          <p:cNvGrpSpPr/>
          <p:nvPr/>
        </p:nvGrpSpPr>
        <p:grpSpPr>
          <a:xfrm>
            <a:off x="9593118" y="1617968"/>
            <a:ext cx="2306782" cy="4184562"/>
            <a:chOff x="374360" y="1843593"/>
            <a:chExt cx="2306782" cy="41845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5D43C0-781F-4A8D-8C31-F7DB8285ECAF}"/>
                </a:ext>
              </a:extLst>
            </p:cNvPr>
            <p:cNvSpPr txBox="1"/>
            <p:nvPr/>
          </p:nvSpPr>
          <p:spPr>
            <a:xfrm>
              <a:off x="374360" y="1843593"/>
              <a:ext cx="2306782" cy="7455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Data Analytics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Understanding of the core principles to structure, analyze, manage, and report org data 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, 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F715D5-4459-4BA0-836B-126E808CF4C5}"/>
                </a:ext>
              </a:extLst>
            </p:cNvPr>
            <p:cNvSpPr txBox="1"/>
            <p:nvPr/>
          </p:nvSpPr>
          <p:spPr>
            <a:xfrm>
              <a:off x="374360" y="3655477"/>
              <a:ext cx="2306782" cy="7455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DevOps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Knowledge of  the practices and tools that enable high-speed, iterative development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3C218-0AA3-49CB-A456-16112AB6CDFA}"/>
                </a:ext>
              </a:extLst>
            </p:cNvPr>
            <p:cNvSpPr txBox="1"/>
            <p:nvPr/>
          </p:nvSpPr>
          <p:spPr>
            <a:xfrm>
              <a:off x="374360" y="5256918"/>
              <a:ext cx="2306782" cy="77123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500C0"/>
                  </a:solidFill>
                  <a:effectLst/>
                  <a:uLnTx/>
                  <a:uFillTx/>
                  <a:latin typeface="Graphik Black" panose="020B0A03030202060203" pitchFamily="34" charset="0"/>
                  <a:ea typeface="+mn-ea"/>
                  <a:cs typeface="+mn-cs"/>
                </a:rPr>
                <a:t>Cyber Security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Lead detection, response, and prevention of cyber incidents within the organization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33" name="Arc 32">
            <a:extLst>
              <a:ext uri="{FF2B5EF4-FFF2-40B4-BE49-F238E27FC236}">
                <a16:creationId xmlns:a16="http://schemas.microsoft.com/office/drawing/2014/main" id="{691734DB-0977-4446-A726-D3679DBF6EF8}"/>
              </a:ext>
            </a:extLst>
          </p:cNvPr>
          <p:cNvSpPr>
            <a:spLocks noChangeAspect="1"/>
          </p:cNvSpPr>
          <p:nvPr/>
        </p:nvSpPr>
        <p:spPr>
          <a:xfrm>
            <a:off x="4154616" y="1774554"/>
            <a:ext cx="3884400" cy="3884400"/>
          </a:xfrm>
          <a:prstGeom prst="arc">
            <a:avLst>
              <a:gd name="adj1" fmla="val 18915263"/>
              <a:gd name="adj2" fmla="val 2766880"/>
            </a:avLst>
          </a:prstGeom>
          <a:noFill/>
          <a:ln w="266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5948366-29E9-4FFD-B94C-BFDB52073C1C}"/>
              </a:ext>
            </a:extLst>
          </p:cNvPr>
          <p:cNvSpPr>
            <a:spLocks noChangeAspect="1"/>
          </p:cNvSpPr>
          <p:nvPr/>
        </p:nvSpPr>
        <p:spPr>
          <a:xfrm flipH="1">
            <a:off x="4154616" y="1774554"/>
            <a:ext cx="3884400" cy="3884400"/>
          </a:xfrm>
          <a:prstGeom prst="arc">
            <a:avLst>
              <a:gd name="adj1" fmla="val 18915263"/>
              <a:gd name="adj2" fmla="val 2766880"/>
            </a:avLst>
          </a:prstGeom>
          <a:noFill/>
          <a:ln w="266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D54DC7-0C91-4661-A21A-6C81B9B3FC28}"/>
              </a:ext>
            </a:extLst>
          </p:cNvPr>
          <p:cNvSpPr/>
          <p:nvPr/>
        </p:nvSpPr>
        <p:spPr>
          <a:xfrm>
            <a:off x="374360" y="2378751"/>
            <a:ext cx="2681141" cy="7443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Enterprise Architecture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Computing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Platforms (e.g. Azure, AWS)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Information Framework (SID)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C7CBCD-73D4-4707-A042-5253AD9B4773}"/>
              </a:ext>
            </a:extLst>
          </p:cNvPr>
          <p:cNvSpPr/>
          <p:nvPr/>
        </p:nvSpPr>
        <p:spPr>
          <a:xfrm>
            <a:off x="9593118" y="5765586"/>
            <a:ext cx="2454565" cy="5752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Network Security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Threat Intelligence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Security Test Tools (e.g. Fortify)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CABA7A-2588-4F9C-A217-08F206EE21F5}"/>
              </a:ext>
            </a:extLst>
          </p:cNvPr>
          <p:cNvSpPr/>
          <p:nvPr/>
        </p:nvSpPr>
        <p:spPr>
          <a:xfrm>
            <a:off x="374360" y="4175439"/>
            <a:ext cx="2902240" cy="704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Microservices &amp; APIs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Performance &amp; Quality Engineering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Containerization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Programming (e.g. Python, Java, GO)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7D8646-EF11-42A2-B3D5-28B5DA816769}"/>
              </a:ext>
            </a:extLst>
          </p:cNvPr>
          <p:cNvSpPr/>
          <p:nvPr/>
        </p:nvSpPr>
        <p:spPr>
          <a:xfrm>
            <a:off x="374360" y="5763996"/>
            <a:ext cx="2454565" cy="5752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Agile Development &amp; Delivery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PI Planning &amp; Agile Ceremonies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Agile Collaboration (e.g. Jira)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11BF20-439D-4F5A-8BF7-31247D397CF1}"/>
              </a:ext>
            </a:extLst>
          </p:cNvPr>
          <p:cNvSpPr/>
          <p:nvPr/>
        </p:nvSpPr>
        <p:spPr>
          <a:xfrm>
            <a:off x="9612167" y="4175439"/>
            <a:ext cx="2149766" cy="743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Application Performance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CI/CD Methodologies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Test Automation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Source Code Management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4E199B-C1AD-4A56-92A9-A4FCACDE28F1}"/>
              </a:ext>
            </a:extLst>
          </p:cNvPr>
          <p:cNvSpPr/>
          <p:nvPr/>
        </p:nvSpPr>
        <p:spPr>
          <a:xfrm>
            <a:off x="9593118" y="2378751"/>
            <a:ext cx="2598882" cy="860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Data Modeling &amp; Analysis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Neural Networking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 &amp; MySQL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Data Visualization with Power BI</a:t>
            </a:r>
          </a:p>
        </p:txBody>
      </p:sp>
      <p:sp>
        <p:nvSpPr>
          <p:cNvPr id="43" name="Slide Number Placeholder 14">
            <a:extLst>
              <a:ext uri="{FF2B5EF4-FFF2-40B4-BE49-F238E27FC236}">
                <a16:creationId xmlns:a16="http://schemas.microsoft.com/office/drawing/2014/main" id="{9EEAF5AE-0458-47F7-A823-7385070AB19B}"/>
              </a:ext>
            </a:extLst>
          </p:cNvPr>
          <p:cNvSpPr txBox="1">
            <a:spLocks/>
          </p:cNvSpPr>
          <p:nvPr/>
        </p:nvSpPr>
        <p:spPr>
          <a:xfrm>
            <a:off x="11583626" y="6548090"/>
            <a:ext cx="235945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13A1F-DA6F-4334-8515-4A43870954E0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4" name="Footer Placeholder 13">
            <a:extLst>
              <a:ext uri="{FF2B5EF4-FFF2-40B4-BE49-F238E27FC236}">
                <a16:creationId xmlns:a16="http://schemas.microsoft.com/office/drawing/2014/main" id="{6801FB63-6C53-406D-9192-83C308A54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406045" y="6548090"/>
            <a:ext cx="4114800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Copyright © 2021 Accenture. All rights reserved.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8ACEAC2-5BA7-487F-830E-CA8AE9DB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60" y="737501"/>
            <a:ext cx="9961200" cy="756000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1734114">
              <a:lnSpc>
                <a:spcPct val="80000"/>
              </a:lnSpc>
            </a:pPr>
            <a:r>
              <a:rPr lang="en-US" sz="3200" b="0" spc="-133" dirty="0">
                <a:solidFill>
                  <a:srgbClr val="000000"/>
                </a:solidFill>
                <a:latin typeface="Graphik Black" panose="020B0A03030202060203" pitchFamily="34" charset="0"/>
              </a:rPr>
              <a:t>Priority Categories</a:t>
            </a:r>
          </a:p>
        </p:txBody>
      </p:sp>
      <p:pic>
        <p:nvPicPr>
          <p:cNvPr id="41" name="Picture 4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C04E0C0-54D2-46EF-9214-8304CC5D9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DBE0085-7F3F-4E55-957B-32A12EFE15BF}"/>
              </a:ext>
            </a:extLst>
          </p:cNvPr>
          <p:cNvSpPr txBox="1">
            <a:spLocks/>
          </p:cNvSpPr>
          <p:nvPr/>
        </p:nvSpPr>
        <p:spPr>
          <a:xfrm>
            <a:off x="303107" y="309100"/>
            <a:ext cx="9961200" cy="3444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3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Tech skill</a:t>
            </a:r>
          </a:p>
        </p:txBody>
      </p:sp>
    </p:spTree>
    <p:extLst>
      <p:ext uri="{BB962C8B-B14F-4D97-AF65-F5344CB8AC3E}">
        <p14:creationId xmlns:p14="http://schemas.microsoft.com/office/powerpoint/2010/main" val="173286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ADE468-E0EF-4F69-8E6A-014B65826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88" r="26428" b="11937"/>
          <a:stretch/>
        </p:blipFill>
        <p:spPr bwMode="auto">
          <a:xfrm>
            <a:off x="1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999A0-4502-436E-AD6E-AFECEEA93B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4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B06EDF-9AE7-4A12-9FA2-C389E4349C37}"/>
              </a:ext>
            </a:extLst>
          </p:cNvPr>
          <p:cNvSpPr/>
          <p:nvPr/>
        </p:nvSpPr>
        <p:spPr>
          <a:xfrm>
            <a:off x="465169" y="1177159"/>
            <a:ext cx="5045862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These roles were selected from the Technology Role Library* based on Accenture experience leading client Tech Org transformations, coupled with inputs from SkyHive, Talent Neuron, and Burning Glass. These roles are collectively the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most client relevant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relative to technology modernization, meaning they are either: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006D969-129E-410E-9BA3-26BB27D7217A}"/>
              </a:ext>
            </a:extLst>
          </p:cNvPr>
          <p:cNvSpPr/>
          <p:nvPr/>
        </p:nvSpPr>
        <p:spPr>
          <a:xfrm>
            <a:off x="927927" y="2854163"/>
            <a:ext cx="9326880" cy="170332"/>
          </a:xfrm>
          <a:prstGeom prst="homePlate">
            <a:avLst/>
          </a:prstGeom>
          <a:gradFill flip="none" rotWithShape="1">
            <a:gsLst>
              <a:gs pos="0">
                <a:srgbClr val="A100FF"/>
              </a:gs>
              <a:gs pos="50000">
                <a:srgbClr val="7500C0"/>
              </a:gs>
              <a:gs pos="100000">
                <a:srgbClr val="46007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F206BF1-825B-4AF6-833B-D499AD5CF5E9}"/>
              </a:ext>
            </a:extLst>
          </p:cNvPr>
          <p:cNvSpPr/>
          <p:nvPr/>
        </p:nvSpPr>
        <p:spPr>
          <a:xfrm>
            <a:off x="831560" y="3141839"/>
            <a:ext cx="2103120" cy="203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Emerging Technologist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Solution Architect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Operations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SRE (Site Reliability Engineer)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AI/ML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Data Scientist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Security Analyst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Agile Coach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DevSecOps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Full Stack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Architect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283C7-A6BB-4B7B-9F38-BF6FD8B5D2B0}"/>
              </a:ext>
            </a:extLst>
          </p:cNvPr>
          <p:cNvSpPr/>
          <p:nvPr/>
        </p:nvSpPr>
        <p:spPr>
          <a:xfrm>
            <a:off x="3123509" y="3141839"/>
            <a:ext cx="246888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Technology Risk &amp; Compliance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Value Architect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Business Continuity/Disaster Recovery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Deployment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Automation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Platform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Security Risk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Security Architect 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 Security Engineer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Agile Development Manager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DevSecOps Architect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DevOps Engineer </a:t>
            </a:r>
          </a:p>
        </p:txBody>
      </p:sp>
      <p:sp>
        <p:nvSpPr>
          <p:cNvPr id="69" name="Footer Placeholder 3">
            <a:extLst>
              <a:ext uri="{FF2B5EF4-FFF2-40B4-BE49-F238E27FC236}">
                <a16:creationId xmlns:a16="http://schemas.microsoft.com/office/drawing/2014/main" id="{0BB94093-4552-4B5D-B7DE-6BA39BE34D6D}"/>
              </a:ext>
            </a:extLst>
          </p:cNvPr>
          <p:cNvSpPr txBox="1">
            <a:spLocks/>
          </p:cNvSpPr>
          <p:nvPr/>
        </p:nvSpPr>
        <p:spPr>
          <a:xfrm>
            <a:off x="381002" y="839696"/>
            <a:ext cx="11429999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EA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*This document contains content from the Technology Role Library which is Accenture intellectual property that is solely owned by Accenture.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023C46-9FE7-4F58-9EBA-825CFE95BFDE}"/>
              </a:ext>
            </a:extLst>
          </p:cNvPr>
          <p:cNvSpPr/>
          <p:nvPr/>
        </p:nvSpPr>
        <p:spPr>
          <a:xfrm>
            <a:off x="5759051" y="3141839"/>
            <a:ext cx="22860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Change &amp; Communications Manager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Business Analyst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Journey Design Lead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Cloud Sales Representative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Cloud Cost Optimization Manager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Enterprise Architect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Cloud Native Developer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Network Engineer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Data Analyst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Engineering Manager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Data Visualization Engineer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FF34B-E714-4905-834B-632FFFC418E3}"/>
              </a:ext>
            </a:extLst>
          </p:cNvPr>
          <p:cNvSpPr/>
          <p:nvPr/>
        </p:nvSpPr>
        <p:spPr>
          <a:xfrm rot="16200000">
            <a:off x="-1294520" y="4540998"/>
            <a:ext cx="3651199" cy="2518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Identification of critical ROLEs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CC797-4A3A-4A9C-BDCA-580F3DF8E037}"/>
              </a:ext>
            </a:extLst>
          </p:cNvPr>
          <p:cNvSpPr/>
          <p:nvPr/>
        </p:nvSpPr>
        <p:spPr>
          <a:xfrm>
            <a:off x="7985763" y="3141839"/>
            <a:ext cx="2468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Quantum Data Engineer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User Experience Designer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Product Owner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Agile Developer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Business Owner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Epic Owner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Product Manager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Release Train Engineer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Scrum Master 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Solution Manager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Solution Train Engineer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System Architect / Engineer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Times New Roman" panose="02020603050405020304" pitchFamily="18" charset="0"/>
                <a:cs typeface="+mn-cs"/>
              </a:rPr>
              <a:t>Quality Assurance Engineer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E71E4-8DF2-49EA-8F4A-2DEF3BAB7499}"/>
              </a:ext>
            </a:extLst>
          </p:cNvPr>
          <p:cNvSpPr/>
          <p:nvPr/>
        </p:nvSpPr>
        <p:spPr>
          <a:xfrm>
            <a:off x="5972101" y="1349820"/>
            <a:ext cx="4775110" cy="1043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Critical to a client’s transformation efforts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Difficult to fill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In high demand, with high demand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Reflect emerging skills 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65A08910-706F-47EE-9F1E-4F808ED5D9F4}"/>
              </a:ext>
            </a:extLst>
          </p:cNvPr>
          <p:cNvSpPr/>
          <p:nvPr/>
        </p:nvSpPr>
        <p:spPr>
          <a:xfrm>
            <a:off x="5773981" y="1277109"/>
            <a:ext cx="60960" cy="1188720"/>
          </a:xfrm>
          <a:prstGeom prst="leftBracket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D7FD2DDA-F8DA-42BA-9409-38CEFEC8AD54}"/>
              </a:ext>
            </a:extLst>
          </p:cNvPr>
          <p:cNvSpPr txBox="1">
            <a:spLocks/>
          </p:cNvSpPr>
          <p:nvPr/>
        </p:nvSpPr>
        <p:spPr>
          <a:xfrm>
            <a:off x="385750" y="380892"/>
            <a:ext cx="11440769" cy="396816"/>
          </a:xfrm>
          <a:prstGeom prst="rect">
            <a:avLst/>
          </a:prstGeom>
        </p:spPr>
        <p:txBody>
          <a:bodyPr vert="horz" wrap="square" lIns="0" tIns="0" rIns="130101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raphik" panose="020B0503030202060203" pitchFamily="34" charset="77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73378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  <a:ea typeface="+mj-ea"/>
                <a:cs typeface="Arial" panose="020B0604020202020204" pitchFamily="34" charset="0"/>
              </a:rPr>
              <a:t>Priority Modern Technology Roles</a:t>
            </a:r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8AFDFFAE-15FA-4071-A0F3-EAD9370A6ED0}"/>
              </a:ext>
            </a:extLst>
          </p:cNvPr>
          <p:cNvSpPr txBox="1">
            <a:spLocks/>
          </p:cNvSpPr>
          <p:nvPr/>
        </p:nvSpPr>
        <p:spPr>
          <a:xfrm>
            <a:off x="11583626" y="6548090"/>
            <a:ext cx="235945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13A1F-DA6F-4334-8515-4A43870954E0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1" name="Footer Placeholder 13">
            <a:extLst>
              <a:ext uri="{FF2B5EF4-FFF2-40B4-BE49-F238E27FC236}">
                <a16:creationId xmlns:a16="http://schemas.microsoft.com/office/drawing/2014/main" id="{DF8E6427-716E-4C8C-9715-CE07A9D2D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406045" y="6548090"/>
            <a:ext cx="4114800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Copyright © 2021 Accenture. All rights reserved.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56B9-D642-4D24-B54C-462FAD22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Tech Role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94D7-0417-4BC8-A7FB-8A65C8649CD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New skilling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3742A-AE51-4718-B570-D808D7B7232B}"/>
              </a:ext>
            </a:extLst>
          </p:cNvPr>
          <p:cNvSpPr txBox="1"/>
          <p:nvPr/>
        </p:nvSpPr>
        <p:spPr>
          <a:xfrm>
            <a:off x="8715376" y="393630"/>
            <a:ext cx="27601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3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</a:rPr>
              <a:t>illustrative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4405708-E2B1-4304-8041-EB320A12F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42857"/>
              </p:ext>
            </p:extLst>
          </p:nvPr>
        </p:nvGraphicFramePr>
        <p:xfrm>
          <a:off x="502688" y="1340729"/>
          <a:ext cx="10972803" cy="1562100"/>
        </p:xfrm>
        <a:graphic>
          <a:graphicData uri="http://schemas.openxmlformats.org/drawingml/2006/table">
            <a:tbl>
              <a:tblPr firstRow="1" bandRow="1"/>
              <a:tblGrid>
                <a:gridCol w="2937165">
                  <a:extLst>
                    <a:ext uri="{9D8B030D-6E8A-4147-A177-3AD203B41FA5}">
                      <a16:colId xmlns:a16="http://schemas.microsoft.com/office/drawing/2014/main" val="3932187532"/>
                    </a:ext>
                  </a:extLst>
                </a:gridCol>
                <a:gridCol w="246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Strategy &amp; Lighthouse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Graphik Semibold" panose="020B0703030202060203" pitchFamily="34" charset="0"/>
                        </a:rPr>
                        <a:t>Business Engagement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Graphik Semibold" panose="020B0703030202060203" pitchFamily="34" charset="0"/>
                        </a:rPr>
                        <a:t>Project Management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="1" kern="1200">
                          <a:solidFill>
                            <a:schemeClr val="lt1"/>
                          </a:solidFill>
                          <a:latin typeface="Graphik Semibold" panose="020B0703030202060203" pitchFamily="34" charset="0"/>
                        </a:rPr>
                        <a:t>Technology Service Management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Change &amp; Communications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Emerging Technologist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Future Workforce Architect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Technology Customer Journey Strategist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Technology Portfolio Strategist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Technology Risk &amp; Compliance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Technology Strategy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Vendor Manager</a:t>
                      </a: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Business Analyst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</a:rPr>
                        <a:t>Business</a:t>
                      </a: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Engagement Manager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Program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Project Manager</a:t>
                      </a: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Asset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Business Continuity/Disaster Recovery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Change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Configuration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Data Center Architect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Incident Manager</a:t>
                      </a:r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93C8006-8C61-4B3D-BC56-D4E8D76F2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57926"/>
              </p:ext>
            </p:extLst>
          </p:nvPr>
        </p:nvGraphicFramePr>
        <p:xfrm>
          <a:off x="502688" y="2951812"/>
          <a:ext cx="10972802" cy="2019300"/>
        </p:xfrm>
        <a:graphic>
          <a:graphicData uri="http://schemas.openxmlformats.org/drawingml/2006/table">
            <a:tbl>
              <a:tblPr firstRow="1" bandRow="1"/>
              <a:tblGrid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061">
                  <a:extLst>
                    <a:ext uri="{9D8B030D-6E8A-4147-A177-3AD203B41FA5}">
                      <a16:colId xmlns:a16="http://schemas.microsoft.com/office/drawing/2014/main" val="3007739298"/>
                    </a:ext>
                  </a:extLst>
                </a:gridCol>
                <a:gridCol w="1929008">
                  <a:extLst>
                    <a:ext uri="{9D8B030D-6E8A-4147-A177-3AD203B41FA5}">
                      <a16:colId xmlns:a16="http://schemas.microsoft.com/office/drawing/2014/main" val="1651588745"/>
                    </a:ext>
                  </a:extLst>
                </a:gridCol>
                <a:gridCol w="2513557">
                  <a:extLst>
                    <a:ext uri="{9D8B030D-6E8A-4147-A177-3AD203B41FA5}">
                      <a16:colId xmlns:a16="http://schemas.microsoft.com/office/drawing/2014/main" val="395167222"/>
                    </a:ext>
                  </a:extLst>
                </a:gridCol>
              </a:tblGrid>
              <a:tr h="154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Technology  Architecture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Technology Engineering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>
                        <a:solidFill>
                          <a:schemeClr val="lt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Data &amp; Analytics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Security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Data Architect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Enterprise Architect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Platform Architect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Solution Architect</a:t>
                      </a: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AI/ML Engineer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+mn-ea"/>
                        <a:cs typeface="+mn-cs"/>
                      </a:endParaRP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API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Automation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Cloud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ML Platform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Mobile Apps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Network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Performance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Platform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Software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SRE (Site Reliability Engineer)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System Administrator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System Engineer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Analytics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Big Data Engineer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Data Analyst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Data Privacy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Data Quality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Data Scientist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Data Visualization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Database Administrator 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Quantum Data Scientist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Visualization / BI Engineer</a:t>
                      </a: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Cybersecurity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Data Security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Risk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Security Analyst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Security Architect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Security Operations Manager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"/>
                        <a:cs typeface="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56AEE9-C2DC-4053-BE2E-169BAA9C3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28043"/>
              </p:ext>
            </p:extLst>
          </p:nvPr>
        </p:nvGraphicFramePr>
        <p:xfrm>
          <a:off x="502689" y="4870184"/>
          <a:ext cx="10972800" cy="1554480"/>
        </p:xfrm>
        <a:graphic>
          <a:graphicData uri="http://schemas.openxmlformats.org/drawingml/2006/table">
            <a:tbl>
              <a:tblPr firstRow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18969192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857262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49620119"/>
                    </a:ext>
                  </a:extLst>
                </a:gridCol>
                <a:gridCol w="1888090">
                  <a:extLst>
                    <a:ext uri="{9D8B030D-6E8A-4147-A177-3AD203B41FA5}">
                      <a16:colId xmlns:a16="http://schemas.microsoft.com/office/drawing/2014/main" val="1049714823"/>
                    </a:ext>
                  </a:extLst>
                </a:gridCol>
                <a:gridCol w="2501030">
                  <a:extLst>
                    <a:ext uri="{9D8B030D-6E8A-4147-A177-3AD203B41FA5}">
                      <a16:colId xmlns:a16="http://schemas.microsoft.com/office/drawing/2014/main" val="2208514276"/>
                    </a:ext>
                  </a:extLst>
                </a:gridCol>
              </a:tblGrid>
              <a:tr h="22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User / Customer Experience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Agile Delivery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Graphik Semibold" panose="020B0703030202060203" pitchFamily="34" charset="0"/>
                        </a:rPr>
                        <a:t>DevSecOps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0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User Experience Designer</a:t>
                      </a: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Graphik" panose="020B0503030202060203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Agile Coach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Agile Configuration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Agile Developer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Agile Development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Business Owner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Digital Architect 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Epic Owner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Lean Portfolio Manager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Product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Product Owner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Release Train Engineer</a:t>
                      </a:r>
                    </a:p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Scrum Master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fontAlgn="ctr" latinLnBrk="0" hangingPunct="1">
                        <a:buFont typeface="Wingdings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Solution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Solution Train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System Architect/ Engineer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DevSecOps Architect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DevSecOps Engineer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DevSecOps Manager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"/>
                          <a:cs typeface=""/>
                        </a:rPr>
                        <a:t>Full Stack Engineer </a:t>
                      </a:r>
                    </a:p>
                    <a:p>
                      <a:pPr marL="114300" marR="0" lvl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raphik" panose="020B0503030202060203" pitchFamily="34" charset="0"/>
                          <a:ea typeface="+mn-ea"/>
                          <a:cs typeface="+mn-cs"/>
                        </a:rPr>
                        <a:t>Tester/ Quality Engineer</a:t>
                      </a:r>
                    </a:p>
                  </a:txBody>
                  <a:tcPr marL="34290" marR="3429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Slide Number Placeholder 14">
            <a:extLst>
              <a:ext uri="{FF2B5EF4-FFF2-40B4-BE49-F238E27FC236}">
                <a16:creationId xmlns:a16="http://schemas.microsoft.com/office/drawing/2014/main" id="{F28AFD86-6ADC-4A6F-8E6E-080C5B1AF99F}"/>
              </a:ext>
            </a:extLst>
          </p:cNvPr>
          <p:cNvSpPr txBox="1">
            <a:spLocks/>
          </p:cNvSpPr>
          <p:nvPr/>
        </p:nvSpPr>
        <p:spPr>
          <a:xfrm>
            <a:off x="11583626" y="6548090"/>
            <a:ext cx="235945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813A1F-DA6F-4334-8515-4A43870954E0}" type="slidenum">
              <a:rPr lang="en-AU" sz="800" smtClean="0">
                <a:solidFill>
                  <a:srgbClr val="000000">
                    <a:alpha val="50000"/>
                  </a:srgbClr>
                </a:solidFill>
                <a:latin typeface="Graphik"/>
              </a:rPr>
              <a:pPr algn="r"/>
              <a:t>8</a:t>
            </a:fld>
            <a:endParaRPr lang="en-AU" sz="800">
              <a:solidFill>
                <a:srgbClr val="000000">
                  <a:alpha val="50000"/>
                </a:srgbClr>
              </a:solidFill>
              <a:latin typeface="Graphik"/>
            </a:endParaRPr>
          </a:p>
        </p:txBody>
      </p:sp>
      <p:sp>
        <p:nvSpPr>
          <p:cNvPr id="26" name="Footer Placeholder 13">
            <a:extLst>
              <a:ext uri="{FF2B5EF4-FFF2-40B4-BE49-F238E27FC236}">
                <a16:creationId xmlns:a16="http://schemas.microsoft.com/office/drawing/2014/main" id="{298AEEED-FA13-4A36-B009-C6CADC6C7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406045" y="6548090"/>
            <a:ext cx="4114800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000000">
                    <a:alpha val="50000"/>
                  </a:srgbClr>
                </a:solidFill>
                <a:latin typeface="Graphik"/>
              </a:rPr>
              <a:t>Copyright © 2021 Accenture. All rights reserved.</a:t>
            </a:r>
            <a:endParaRPr lang="en-AU" sz="800" dirty="0">
              <a:solidFill>
                <a:srgbClr val="000000">
                  <a:alpha val="50000"/>
                </a:srgbClr>
              </a:solidFill>
              <a:latin typeface="Graphik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CF60AA1-B837-4DB6-B9AE-A2309D531BB5}"/>
              </a:ext>
            </a:extLst>
          </p:cNvPr>
          <p:cNvSpPr txBox="1">
            <a:spLocks/>
          </p:cNvSpPr>
          <p:nvPr/>
        </p:nvSpPr>
        <p:spPr>
          <a:xfrm>
            <a:off x="880009" y="6476440"/>
            <a:ext cx="9326880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>
                    <a:alpha val="50000"/>
                  </a:srgbClr>
                </a:solidFill>
                <a:latin typeface="Graphik"/>
                <a:cs typeface="+mn-cs"/>
              </a:rPr>
              <a:t>This document contains content from the Technology Role Library which is Accenture intellectual property that is solely owned by Accenture. </a:t>
            </a:r>
          </a:p>
        </p:txBody>
      </p:sp>
      <p:pic>
        <p:nvPicPr>
          <p:cNvPr id="5" name="Graphic 4" descr="Female">
            <a:extLst>
              <a:ext uri="{FF2B5EF4-FFF2-40B4-BE49-F238E27FC236}">
                <a16:creationId xmlns:a16="http://schemas.microsoft.com/office/drawing/2014/main" id="{ECC26129-2194-49D5-BBEF-13D38262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912" y="50372"/>
            <a:ext cx="690438" cy="6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7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>
            <a:extLst>
              <a:ext uri="{FF2B5EF4-FFF2-40B4-BE49-F238E27FC236}">
                <a16:creationId xmlns:a16="http://schemas.microsoft.com/office/drawing/2014/main" id="{D8A2E356-7301-4CE2-B49F-841C9519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0" name="Title 4">
            <a:extLst>
              <a:ext uri="{FF2B5EF4-FFF2-40B4-BE49-F238E27FC236}">
                <a16:creationId xmlns:a16="http://schemas.microsoft.com/office/drawing/2014/main" id="{EF60FE8C-B373-4F12-B84C-1A952FA5B7CD}"/>
              </a:ext>
            </a:extLst>
          </p:cNvPr>
          <p:cNvSpPr txBox="1">
            <a:spLocks/>
          </p:cNvSpPr>
          <p:nvPr/>
        </p:nvSpPr>
        <p:spPr>
          <a:xfrm>
            <a:off x="1050441" y="4512870"/>
            <a:ext cx="3395447" cy="99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Black" panose="020B0A03030202060203" pitchFamily="34" charset="0"/>
                <a:ea typeface="+mj-ea"/>
                <a:cs typeface="Arial" panose="020B0604020202020204" pitchFamily="34" charset="0"/>
              </a:rPr>
              <a:t>New skills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A95AC37B-826F-426E-8B09-9FE6D205CFB4}"/>
              </a:ext>
            </a:extLst>
          </p:cNvPr>
          <p:cNvSpPr txBox="1">
            <a:spLocks/>
          </p:cNvSpPr>
          <p:nvPr/>
        </p:nvSpPr>
        <p:spPr>
          <a:xfrm>
            <a:off x="1095503" y="5025843"/>
            <a:ext cx="3256343" cy="1348359"/>
          </a:xfrm>
          <a:prstGeom prst="rect">
            <a:avLst/>
          </a:prstGeom>
        </p:spPr>
        <p:txBody>
          <a:bodyPr vert="horz" wrap="square" lIns="0" tIns="180000" rIns="0" bIns="0" rtlCol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 b="0" kern="120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3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7346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Our experience and research indicate that future technology skills will focus on continuous innovation, customer-centricity, security and emerging technologies.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DADCD19-36B2-4959-908D-D6B9C9E5EC46}"/>
              </a:ext>
            </a:extLst>
          </p:cNvPr>
          <p:cNvSpPr/>
          <p:nvPr/>
        </p:nvSpPr>
        <p:spPr>
          <a:xfrm>
            <a:off x="4351846" y="0"/>
            <a:ext cx="2929026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10800000" algn="r" rotWithShape="0">
              <a:srgbClr val="004DFF">
                <a:lumMod val="50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09FB6DE-FFE1-4CBC-A2C5-67D627388A09}"/>
              </a:ext>
            </a:extLst>
          </p:cNvPr>
          <p:cNvSpPr/>
          <p:nvPr/>
        </p:nvSpPr>
        <p:spPr>
          <a:xfrm>
            <a:off x="4555502" y="956848"/>
            <a:ext cx="869310" cy="39914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NOW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98848A2-1618-46FD-8BE9-AC0986CA9FB5}"/>
              </a:ext>
            </a:extLst>
          </p:cNvPr>
          <p:cNvSpPr/>
          <p:nvPr/>
        </p:nvSpPr>
        <p:spPr>
          <a:xfrm>
            <a:off x="6898307" y="0"/>
            <a:ext cx="283464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10800000" algn="r" rotWithShape="0">
              <a:srgbClr val="004DFF">
                <a:lumMod val="50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C44636B-845E-41D4-82E4-DC70118724B9}"/>
              </a:ext>
            </a:extLst>
          </p:cNvPr>
          <p:cNvSpPr/>
          <p:nvPr/>
        </p:nvSpPr>
        <p:spPr>
          <a:xfrm>
            <a:off x="7022396" y="946603"/>
            <a:ext cx="871200" cy="39914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NEW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200F2BA-C631-4CC2-97A7-1B526C6237FF}"/>
              </a:ext>
            </a:extLst>
          </p:cNvPr>
          <p:cNvSpPr/>
          <p:nvPr/>
        </p:nvSpPr>
        <p:spPr>
          <a:xfrm>
            <a:off x="9350382" y="0"/>
            <a:ext cx="2841618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10800000" algn="r" rotWithShape="0">
              <a:srgbClr val="004DFF">
                <a:lumMod val="50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F0CD0A8-FD0E-4B22-A8A0-BAA404770FFB}"/>
              </a:ext>
            </a:extLst>
          </p:cNvPr>
          <p:cNvSpPr/>
          <p:nvPr/>
        </p:nvSpPr>
        <p:spPr>
          <a:xfrm>
            <a:off x="9585588" y="966357"/>
            <a:ext cx="871200" cy="39914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NEXT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B94307E-B4A0-42C6-83FB-F0852E467322}"/>
              </a:ext>
            </a:extLst>
          </p:cNvPr>
          <p:cNvSpPr txBox="1"/>
          <p:nvPr/>
        </p:nvSpPr>
        <p:spPr>
          <a:xfrm>
            <a:off x="9585588" y="2697900"/>
            <a:ext cx="2541731" cy="3039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Future 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 Skills</a:t>
            </a:r>
            <a:endParaRPr kumimoji="0" lang="en-US" sz="18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What are the top skills we </a:t>
            </a:r>
            <a:br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</a:br>
            <a:r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need for the future?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Internet of Things (IoT)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Artificial Intelligence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Quantum Computing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Resiliency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Robotics</a:t>
            </a:r>
          </a:p>
        </p:txBody>
      </p:sp>
      <p:pic>
        <p:nvPicPr>
          <p:cNvPr id="213" name="Graphic 212">
            <a:extLst>
              <a:ext uri="{FF2B5EF4-FFF2-40B4-BE49-F238E27FC236}">
                <a16:creationId xmlns:a16="http://schemas.microsoft.com/office/drawing/2014/main" id="{63363F2A-0A83-400F-B0F8-C50F5F9BA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5588" y="1409427"/>
            <a:ext cx="866515" cy="1114091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5B644F51-0590-4DC5-B31C-7C3B35AD0885}"/>
              </a:ext>
            </a:extLst>
          </p:cNvPr>
          <p:cNvSpPr txBox="1"/>
          <p:nvPr/>
        </p:nvSpPr>
        <p:spPr>
          <a:xfrm>
            <a:off x="7022396" y="2697900"/>
            <a:ext cx="2541731" cy="3039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Emerging 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 Skills</a:t>
            </a:r>
            <a:endParaRPr kumimoji="0" lang="en-US" sz="18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What are the skills in best-in-class organizations?</a:t>
            </a: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DevSecOps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Data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Experimentation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Machine Learning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A4DBADD-DFB4-49F3-9626-DFB2D47B9A93}"/>
              </a:ext>
            </a:extLst>
          </p:cNvPr>
          <p:cNvSpPr txBox="1"/>
          <p:nvPr/>
        </p:nvSpPr>
        <p:spPr>
          <a:xfrm>
            <a:off x="4555502" y="2697900"/>
            <a:ext cx="2413240" cy="29238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Common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 Skills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What are the current skills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in </a:t>
            </a:r>
            <a:r>
              <a:rPr lang="en-US" sz="1400" kern="0" dirty="0">
                <a:solidFill>
                  <a:srgbClr val="FFFFFF"/>
                </a:solidFill>
                <a:latin typeface="Graphik Semibold" panose="020B0703030202060203" pitchFamily="34" charset="0"/>
              </a:rPr>
              <a:t>the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 organizations?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Agile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CI/CD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Data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Design Thinking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Software Engineering</a:t>
            </a:r>
          </a:p>
        </p:txBody>
      </p:sp>
      <p:pic>
        <p:nvPicPr>
          <p:cNvPr id="216" name="Graphic 215">
            <a:extLst>
              <a:ext uri="{FF2B5EF4-FFF2-40B4-BE49-F238E27FC236}">
                <a16:creationId xmlns:a16="http://schemas.microsoft.com/office/drawing/2014/main" id="{5B7B7805-9013-46AE-877C-E59CA077C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2396" y="1411698"/>
            <a:ext cx="996046" cy="1067192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955AA2EC-85C2-4E9C-9467-29FF92FEC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5502" y="1421384"/>
            <a:ext cx="838256" cy="1047820"/>
          </a:xfrm>
          <a:prstGeom prst="rect">
            <a:avLst/>
          </a:prstGeom>
        </p:spPr>
      </p:pic>
      <p:sp>
        <p:nvSpPr>
          <p:cNvPr id="24" name="Slide Number Placeholder 14">
            <a:extLst>
              <a:ext uri="{FF2B5EF4-FFF2-40B4-BE49-F238E27FC236}">
                <a16:creationId xmlns:a16="http://schemas.microsoft.com/office/drawing/2014/main" id="{37F8827E-A1F2-4C32-8949-63F7252F5242}"/>
              </a:ext>
            </a:extLst>
          </p:cNvPr>
          <p:cNvSpPr txBox="1">
            <a:spLocks/>
          </p:cNvSpPr>
          <p:nvPr/>
        </p:nvSpPr>
        <p:spPr>
          <a:xfrm>
            <a:off x="11583626" y="6548090"/>
            <a:ext cx="235945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13A1F-DA6F-4334-8515-4A43870954E0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5" name="Footer Placeholder 13">
            <a:extLst>
              <a:ext uri="{FF2B5EF4-FFF2-40B4-BE49-F238E27FC236}">
                <a16:creationId xmlns:a16="http://schemas.microsoft.com/office/drawing/2014/main" id="{3056248D-A771-46B2-8605-63C0503A7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406045" y="6548090"/>
            <a:ext cx="4114800" cy="1635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Copyright © 2021 Accenture. All rights reserved.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ACDB62-8254-4F76-BE54-CC5B419FD04C}"/>
              </a:ext>
            </a:extLst>
          </p:cNvPr>
          <p:cNvSpPr txBox="1"/>
          <p:nvPr/>
        </p:nvSpPr>
        <p:spPr>
          <a:xfrm>
            <a:off x="8715376" y="393630"/>
            <a:ext cx="27601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3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illustrative</a:t>
            </a:r>
          </a:p>
        </p:txBody>
      </p:sp>
      <p:pic>
        <p:nvPicPr>
          <p:cNvPr id="20" name="Picture 1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0B67458-C312-405A-9368-2DBD728C21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OBLq0v0EuoQ3kO5OgK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OBLq0v0EuoQ3kO5OgK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OBLq0v0EuoQ3kO5OgKeg"/>
</p:tagLst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969696"/>
      </a:dk2>
      <a:lt2>
        <a:srgbClr val="5A5A5A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00B0F0"/>
      </a:hlink>
      <a:folHlink>
        <a:srgbClr val="00B0F0"/>
      </a:folHlink>
    </a:clrScheme>
    <a:fontScheme name="Accenture Graphik">
      <a:majorFont>
        <a:latin typeface="Graphik Blac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ACN 2020">
      <a:dk1>
        <a:srgbClr val="000000"/>
      </a:dk1>
      <a:lt1>
        <a:srgbClr val="FFFFFF"/>
      </a:lt1>
      <a:dk2>
        <a:srgbClr val="E6E6DC"/>
      </a:dk2>
      <a:lt2>
        <a:srgbClr val="95958B"/>
      </a:lt2>
      <a:accent1>
        <a:srgbClr val="A100FF"/>
      </a:accent1>
      <a:accent2>
        <a:srgbClr val="7500C0"/>
      </a:accent2>
      <a:accent3>
        <a:srgbClr val="460073"/>
      </a:accent3>
      <a:accent4>
        <a:srgbClr val="E6DCFF"/>
      </a:accent4>
      <a:accent5>
        <a:srgbClr val="BE82FF"/>
      </a:accent5>
      <a:accent6>
        <a:srgbClr val="B355AA"/>
      </a:accent6>
      <a:hlink>
        <a:srgbClr val="0041F0"/>
      </a:hlink>
      <a:folHlink>
        <a:srgbClr val="460073"/>
      </a:folHlink>
    </a:clrScheme>
    <a:fontScheme name="Accentur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NEW_Template16x9_Jan 2019.pptx" id="{DA118784-8E18-4EF8-829F-8848A8C663A9}" vid="{231C6410-7B65-4166-BF18-832999165F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473860ECDCD4F84F7C0FEA81F9A60" ma:contentTypeVersion="10" ma:contentTypeDescription="Create a new document." ma:contentTypeScope="" ma:versionID="8c63cdb890d45593df7dee09180e93db">
  <xsd:schema xmlns:xsd="http://www.w3.org/2001/XMLSchema" xmlns:xs="http://www.w3.org/2001/XMLSchema" xmlns:p="http://schemas.microsoft.com/office/2006/metadata/properties" xmlns:ns2="8a09a421-b24f-46c7-b32e-1c5211064207" xmlns:ns3="f4462ac1-22d1-4009-9c18-28f11b2cd2f5" targetNamespace="http://schemas.microsoft.com/office/2006/metadata/properties" ma:root="true" ma:fieldsID="a4af849ef7c374b6ec553c559fafe5cd" ns2:_="" ns3:_="">
    <xsd:import namespace="8a09a421-b24f-46c7-b32e-1c5211064207"/>
    <xsd:import namespace="f4462ac1-22d1-4009-9c18-28f11b2cd2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a421-b24f-46c7-b32e-1c5211064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62ac1-22d1-4009-9c18-28f11b2cd2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969F92-1FDE-466A-8EDF-E09A07B80F27}">
  <ds:schemaRefs>
    <ds:schemaRef ds:uri="8a09a421-b24f-46c7-b32e-1c5211064207"/>
    <ds:schemaRef ds:uri="f4462ac1-22d1-4009-9c18-28f11b2cd2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EB2957-EC9E-4D0E-B78E-170C0D1E73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C8B37-854A-4AB0-AE4D-01E9CBF0686B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4462ac1-22d1-4009-9c18-28f11b2cd2f5"/>
    <ds:schemaRef ds:uri="8a09a421-b24f-46c7-b32e-1c521106420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1215</Words>
  <Application>Microsoft Office PowerPoint</Application>
  <PresentationFormat>Widescreen</PresentationFormat>
  <Paragraphs>263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Graphik</vt:lpstr>
      <vt:lpstr>Graphik Black</vt:lpstr>
      <vt:lpstr>Graphik Semibold</vt:lpstr>
      <vt:lpstr>GT Sectra Fine Rg</vt:lpstr>
      <vt:lpstr>Nexa Book</vt:lpstr>
      <vt:lpstr>Wingdings</vt:lpstr>
      <vt:lpstr>Office Theme</vt:lpstr>
      <vt:lpstr>3_Office Theme</vt:lpstr>
      <vt:lpstr>Trabajar en el corazón del cambio</vt:lpstr>
      <vt:lpstr>Transformation overview</vt:lpstr>
      <vt:lpstr>PowerPoint Presentation</vt:lpstr>
      <vt:lpstr>PowerPoint Presentation</vt:lpstr>
      <vt:lpstr>PowerPoint Presentation</vt:lpstr>
      <vt:lpstr>Priority Categories</vt:lpstr>
      <vt:lpstr>PowerPoint Presentation</vt:lpstr>
      <vt:lpstr>Tech Role Library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deck</dc:title>
  <dc:creator>Lamp, Daniel W.</dc:creator>
  <cp:lastModifiedBy>Maximiliano, Gabriela</cp:lastModifiedBy>
  <cp:revision>16</cp:revision>
  <dcterms:created xsi:type="dcterms:W3CDTF">2020-10-13T14:03:37Z</dcterms:created>
  <dcterms:modified xsi:type="dcterms:W3CDTF">2021-04-15T22:31:53Z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0x01010082B473860ECDCD4F84F7C0FEA81F9A60</vt:lpwstr>
  </property>
</Properties>
</file>